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63" r:id="rId4"/>
    <p:sldId id="294" r:id="rId5"/>
    <p:sldId id="261" r:id="rId6"/>
    <p:sldId id="287" r:id="rId7"/>
    <p:sldId id="293" r:id="rId8"/>
    <p:sldId id="282" r:id="rId9"/>
    <p:sldId id="265" r:id="rId10"/>
    <p:sldId id="269" r:id="rId11"/>
    <p:sldId id="266" r:id="rId12"/>
    <p:sldId id="275" r:id="rId13"/>
    <p:sldId id="257" r:id="rId14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9" autoAdjust="0"/>
    <p:restoredTop sz="94660"/>
  </p:normalViewPr>
  <p:slideViewPr>
    <p:cSldViewPr snapToGrid="0">
      <p:cViewPr varScale="1">
        <p:scale>
          <a:sx n="67" d="100"/>
          <a:sy n="67" d="100"/>
        </p:scale>
        <p:origin x="45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D5EF0D7-2B4B-47B6-BAFD-CE780320F7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ADA3E038-52AF-4E6A-8FEF-DA458C031F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72A52C0-4846-437B-84F3-997E73E8A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4BCF1-77D4-4F79-8C94-D16BA6FBE140}" type="datetimeFigureOut">
              <a:rPr kumimoji="1" lang="ja-JP" altLang="en-US" smtClean="0"/>
              <a:t>2023/8/7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8617F9C-E0CD-4830-8BCB-95FB80A0AA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B49A3F4-3012-40FD-9DEE-BBDC48570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6AF4FA-A200-441A-A38E-ECD6CB4A241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172207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866C862-0422-4003-B4D3-7568A6A5E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0377B80B-316E-4B50-9DA5-82112F7477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9AD1FDA-501B-426E-9649-B8867F407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4BCF1-77D4-4F79-8C94-D16BA6FBE140}" type="datetimeFigureOut">
              <a:rPr kumimoji="1" lang="ja-JP" altLang="en-US" smtClean="0"/>
              <a:t>2023/8/7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01029BE-1AED-4730-B069-8AE3F48921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7EC970F-2732-456D-A5DA-90D716A7E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6AF4FA-A200-441A-A38E-ECD6CB4A241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223065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ABEF032E-F6D1-4185-BD23-4DB1859FE8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6ACFAA38-F16B-4FBF-A68E-2BCBF3A4A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03ADB6C-6585-4027-AE26-2F842B2D6A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4BCF1-77D4-4F79-8C94-D16BA6FBE140}" type="datetimeFigureOut">
              <a:rPr kumimoji="1" lang="ja-JP" altLang="en-US" smtClean="0"/>
              <a:t>2023/8/7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4E17FD9-4E11-4FDB-B6F6-4087FA0414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1F0FADD-C277-4B31-BAC4-EB9F3FC96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6AF4FA-A200-441A-A38E-ECD6CB4A241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011178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3F73950-DC1E-49AF-BBE0-068BE36ED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B980D83-3789-4E9C-BDEE-A82D8929AC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F7CCD53-E4D9-45EB-84F3-70BF06CE27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4BCF1-77D4-4F79-8C94-D16BA6FBE140}" type="datetimeFigureOut">
              <a:rPr kumimoji="1" lang="ja-JP" altLang="en-US" smtClean="0"/>
              <a:t>2023/8/7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76DA0C1-F963-4FBF-879E-79A7F2C8C5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B038F08-B118-4395-90F4-D4ABEE563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6AF4FA-A200-441A-A38E-ECD6CB4A241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812559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3AF631B-1D18-4226-8D91-24AF1A03B9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B0C4EA0B-BCC2-46FF-95AE-D5C1A129ED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307B23C-04A9-49D3-930A-02DEBE4B57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4BCF1-77D4-4F79-8C94-D16BA6FBE140}" type="datetimeFigureOut">
              <a:rPr kumimoji="1" lang="ja-JP" altLang="en-US" smtClean="0"/>
              <a:t>2023/8/7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93BBA9F-A167-4E63-832D-A1D79F8050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163DF2D-627C-4BEE-AFF8-1711E415C3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6AF4FA-A200-441A-A38E-ECD6CB4A241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794248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887495C-D7AE-4656-A360-B12EDFB52C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A9DFADA-FDDF-4F8B-AE2B-4C4D5169BA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6884F54E-8406-4F82-8529-E9468B0538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8FE94686-F29E-4376-9F3B-81B89C6CB2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4BCF1-77D4-4F79-8C94-D16BA6FBE140}" type="datetimeFigureOut">
              <a:rPr kumimoji="1" lang="ja-JP" altLang="en-US" smtClean="0"/>
              <a:t>2023/8/7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A703A2D4-373A-43A7-8CC0-28315904D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499D992F-EC05-466A-B583-E2946DC4E3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6AF4FA-A200-441A-A38E-ECD6CB4A241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610511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967A934-DFD2-4DB0-96D7-71AC9B357F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A99E3470-41F1-4A56-9715-14F286AA15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3C39D373-2E9E-4183-AA01-02CF3F6F05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112CC811-16DB-4EAD-897E-1C7BBE7EF4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B2F4088E-9076-4156-BF70-1BCF51004E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E2F7A7AB-0E09-4735-BFE8-ECFDFA9E62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4BCF1-77D4-4F79-8C94-D16BA6FBE140}" type="datetimeFigureOut">
              <a:rPr kumimoji="1" lang="ja-JP" altLang="en-US" smtClean="0"/>
              <a:t>2023/8/7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935B1CB5-6484-4AC9-B3AA-40736267FA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A6FF62FE-D6CA-4C4B-B158-CCC5991DE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6AF4FA-A200-441A-A38E-ECD6CB4A241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667790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047E7BC-8D9E-4B01-AF1A-69D231528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D1A950B1-21AB-4A2E-B4B7-77C60516E6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4BCF1-77D4-4F79-8C94-D16BA6FBE140}" type="datetimeFigureOut">
              <a:rPr kumimoji="1" lang="ja-JP" altLang="en-US" smtClean="0"/>
              <a:t>2023/8/7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DF8BFEF6-A9D9-41DB-9586-8C3F6ECC47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37406B1A-304C-4053-9659-40276CE9B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6AF4FA-A200-441A-A38E-ECD6CB4A241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464274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96A5B3EE-D7EB-4B37-B425-252DEDF80F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4BCF1-77D4-4F79-8C94-D16BA6FBE140}" type="datetimeFigureOut">
              <a:rPr kumimoji="1" lang="ja-JP" altLang="en-US" smtClean="0"/>
              <a:t>2023/8/7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D09423F6-EBD4-4129-BF27-3EFF3469A6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D0A6A75F-954F-40F6-9FB1-DB66FE872D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6AF4FA-A200-441A-A38E-ECD6CB4A241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782632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85B9EB8-27E6-4BCB-B8B6-9A38CBF9C1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EB31761-96ED-484D-9E2D-1E7BFC74AD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6B86AE35-F81A-4665-9BE0-2C4A9F81F8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6530BE55-8887-4C15-88C5-83FB7E985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4BCF1-77D4-4F79-8C94-D16BA6FBE140}" type="datetimeFigureOut">
              <a:rPr kumimoji="1" lang="ja-JP" altLang="en-US" smtClean="0"/>
              <a:t>2023/8/7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9F59A20D-EA41-4D6C-A95F-9443D0EFBB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FFF407F2-FD68-4BFA-84C8-DA9CADED3E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6AF4FA-A200-441A-A38E-ECD6CB4A241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549761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E11BA16-BC9F-4F04-B2B9-73D275541F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28FA6AA5-4C0C-42F8-B7AE-1B08F6BD290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1FFFF335-F391-4CD8-A558-CB82ED64C2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AFE5FC66-C6DF-41FD-A145-03218D3F0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4BCF1-77D4-4F79-8C94-D16BA6FBE140}" type="datetimeFigureOut">
              <a:rPr kumimoji="1" lang="ja-JP" altLang="en-US" smtClean="0"/>
              <a:t>2023/8/7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28D1AA10-C211-44D1-B505-B07E2E1B3B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B88FA309-1538-4FF4-ABDE-E03107AD26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6AF4FA-A200-441A-A38E-ECD6CB4A241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793870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BCD0FF59-43AA-4595-AB31-9F26627538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8916345-B61D-4052-8DD4-B420E911B1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5E841B6-171E-4991-8227-2A1371CE9FE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44BCF1-77D4-4F79-8C94-D16BA6FBE140}" type="datetimeFigureOut">
              <a:rPr kumimoji="1" lang="ja-JP" altLang="en-US" smtClean="0"/>
              <a:t>2023/8/7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9CA4B53-5721-4687-A26D-9A0E2C2747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DA1D471-DC39-468E-8F80-075D6F7B47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6AF4FA-A200-441A-A38E-ECD6CB4A241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471491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svg"/><Relationship Id="rId7" Type="http://schemas.openxmlformats.org/officeDocument/2006/relationships/image" Target="../media/image32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svg"/><Relationship Id="rId4" Type="http://schemas.openxmlformats.org/officeDocument/2006/relationships/image" Target="../media/image29.png"/><Relationship Id="rId9" Type="http://schemas.openxmlformats.org/officeDocument/2006/relationships/image" Target="../media/image34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svg"/><Relationship Id="rId4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2" Type="http://schemas.openxmlformats.org/officeDocument/2006/relationships/image" Target="../media/image1.png"/><Relationship Id="rId16" Type="http://schemas.openxmlformats.org/officeDocument/2006/relationships/image" Target="../media/image15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11" Type="http://schemas.openxmlformats.org/officeDocument/2006/relationships/image" Target="../media/image10.png"/><Relationship Id="rId5" Type="http://schemas.openxmlformats.org/officeDocument/2006/relationships/image" Target="../media/image4.svg"/><Relationship Id="rId15" Type="http://schemas.openxmlformats.org/officeDocument/2006/relationships/image" Target="../media/image14.png"/><Relationship Id="rId10" Type="http://schemas.openxmlformats.org/officeDocument/2006/relationships/image" Target="../media/image9.sv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7" Type="http://schemas.openxmlformats.org/officeDocument/2006/relationships/image" Target="../media/image21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7" Type="http://schemas.openxmlformats.org/officeDocument/2006/relationships/image" Target="../media/image21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651B2F3-A3D2-4DFF-B581-48597A8C335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ja-JP" dirty="0"/>
              <a:t>PPT</a:t>
            </a:r>
            <a:r>
              <a:rPr kumimoji="1" lang="ja-JP" altLang="en-US" dirty="0"/>
              <a:t>の図</a:t>
            </a:r>
            <a:br>
              <a:rPr kumimoji="1" lang="en-US" altLang="ja-JP" dirty="0"/>
            </a:br>
            <a:r>
              <a:rPr kumimoji="1" lang="ja-JP" altLang="en-US" dirty="0"/>
              <a:t>（卒研内容からの流用）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21527673-3A06-4C89-AC80-C747C134BDC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107135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AD244CD-2AAC-8DFC-21E4-2AD27F1B9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関連研究：</a:t>
            </a:r>
            <a:r>
              <a:rPr lang="en-US" altLang="ja-JP" dirty="0"/>
              <a:t>Deep clustering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8F18F93-3C8B-2744-A0C8-25EF78078E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3"/>
            <a:ext cx="10058400" cy="4424437"/>
          </a:xfrm>
        </p:spPr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kumimoji="1" lang="en-US" altLang="ja-JP" sz="2400" dirty="0"/>
              <a:t>CNN</a:t>
            </a:r>
            <a:r>
              <a:rPr kumimoji="1" lang="ja-JP" altLang="en-US" sz="2400" dirty="0"/>
              <a:t>と</a:t>
            </a:r>
            <a:r>
              <a:rPr kumimoji="1" lang="en-US" altLang="ja-JP" sz="2400" dirty="0"/>
              <a:t>K-means</a:t>
            </a:r>
            <a:r>
              <a:rPr kumimoji="1" lang="ja-JP" altLang="en-US" sz="2400" dirty="0"/>
              <a:t>を組み合わせたクラスタリング</a:t>
            </a:r>
            <a:endParaRPr kumimoji="1" lang="en-US" altLang="ja-JP" sz="24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ja-JP" altLang="en-US" sz="2200" dirty="0"/>
              <a:t>球状に分類をおこなうという制約を克服</a:t>
            </a:r>
            <a:endParaRPr kumimoji="1" lang="en-US" altLang="ja-JP" sz="2200" dirty="0"/>
          </a:p>
          <a:p>
            <a:pPr lvl="1">
              <a:buFont typeface="Arial" panose="020B0604020202020204" pitchFamily="34" charset="0"/>
              <a:buChar char="•"/>
            </a:pPr>
            <a:r>
              <a:rPr kumimoji="1" lang="en-US" altLang="ja-JP" sz="2200" dirty="0"/>
              <a:t>K-means</a:t>
            </a:r>
            <a:r>
              <a:rPr kumimoji="1" lang="ja-JP" altLang="en-US" sz="2200" dirty="0"/>
              <a:t>の分類結果を正解ラベル（疑似ラベル）として、</a:t>
            </a:r>
            <a:r>
              <a:rPr kumimoji="1" lang="en-US" altLang="ja-JP" sz="2200" dirty="0"/>
              <a:t>CNN</a:t>
            </a:r>
            <a:r>
              <a:rPr lang="ja-JP" altLang="en-US" sz="2200" dirty="0"/>
              <a:t>での</a:t>
            </a:r>
            <a:r>
              <a:rPr kumimoji="1" lang="ja-JP" altLang="en-US" sz="2200" dirty="0"/>
              <a:t>学習を行う</a:t>
            </a:r>
            <a:endParaRPr kumimoji="1" lang="en-US" altLang="ja-JP" sz="2200" dirty="0"/>
          </a:p>
          <a:p>
            <a:pPr lvl="1">
              <a:buFont typeface="Arial" panose="020B0604020202020204" pitchFamily="34" charset="0"/>
              <a:buChar char="•"/>
            </a:pPr>
            <a:endParaRPr lang="en-US" altLang="ja-JP" sz="2200" dirty="0"/>
          </a:p>
          <a:p>
            <a:pPr lvl="1">
              <a:buFont typeface="Arial" panose="020B0604020202020204" pitchFamily="34" charset="0"/>
              <a:buChar char="•"/>
            </a:pPr>
            <a:endParaRPr kumimoji="1" lang="en-US" altLang="ja-JP" sz="2200" dirty="0"/>
          </a:p>
          <a:p>
            <a:pPr lvl="1">
              <a:buFont typeface="Arial" panose="020B0604020202020204" pitchFamily="34" charset="0"/>
              <a:buChar char="•"/>
            </a:pPr>
            <a:endParaRPr lang="en-US" altLang="ja-JP" sz="2200" dirty="0"/>
          </a:p>
          <a:p>
            <a:pPr lvl="1">
              <a:buFont typeface="Arial" panose="020B0604020202020204" pitchFamily="34" charset="0"/>
              <a:buChar char="•"/>
            </a:pPr>
            <a:endParaRPr kumimoji="1" lang="en-US" altLang="ja-JP" sz="2200" dirty="0"/>
          </a:p>
          <a:p>
            <a:pPr lvl="1">
              <a:buFont typeface="Arial" panose="020B0604020202020204" pitchFamily="34" charset="0"/>
              <a:buChar char="•"/>
            </a:pPr>
            <a:endParaRPr lang="en-US" altLang="ja-JP" sz="2200" dirty="0"/>
          </a:p>
          <a:p>
            <a:pPr lvl="1">
              <a:buFont typeface="Arial" panose="020B0604020202020204" pitchFamily="34" charset="0"/>
              <a:buChar char="•"/>
            </a:pPr>
            <a:endParaRPr kumimoji="1" lang="en-US" altLang="ja-JP" sz="2200" dirty="0"/>
          </a:p>
          <a:p>
            <a:pPr lvl="1">
              <a:buFont typeface="Arial" panose="020B0604020202020204" pitchFamily="34" charset="0"/>
              <a:buChar char="•"/>
            </a:pPr>
            <a:r>
              <a:rPr kumimoji="1" lang="ja-JP" altLang="en-US" sz="2200" dirty="0"/>
              <a:t>そもそも、</a:t>
            </a:r>
            <a:r>
              <a:rPr kumimoji="1" lang="en-US" altLang="ja-JP" sz="2200" dirty="0"/>
              <a:t>K-means</a:t>
            </a:r>
            <a:r>
              <a:rPr kumimoji="1" lang="ja-JP" altLang="en-US" sz="2200" dirty="0"/>
              <a:t>での分類が上手くいっているのかという問題はあるが、</a:t>
            </a:r>
            <a:r>
              <a:rPr lang="ja-JP" altLang="en-US" sz="2200" dirty="0"/>
              <a:t>自己教師あり学習でのアプローチは「</a:t>
            </a:r>
            <a:r>
              <a:rPr lang="ja-JP" altLang="en-US" sz="2200" dirty="0">
                <a:solidFill>
                  <a:srgbClr val="FF0000"/>
                </a:solidFill>
              </a:rPr>
              <a:t>元データのラベル不要</a:t>
            </a:r>
            <a:r>
              <a:rPr lang="ja-JP" altLang="en-US" sz="2200" dirty="0"/>
              <a:t>」という点で、有効的な手法だと考える</a:t>
            </a:r>
            <a:endParaRPr kumimoji="1" lang="en-US" altLang="ja-JP" sz="2200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0D53AA67-D8DB-D9E1-6E1C-104763A9DF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B4CE29-6554-4A3D-AFF4-5BC7E77D0C2D}" type="slidenum">
              <a:rPr kumimoji="1" lang="ja-JP" altLang="en-US" smtClean="0"/>
              <a:t>10</a:t>
            </a:fld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2E94C6D2-B5BB-BB77-2E0A-6B64D1C5DF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5192" y="3197410"/>
            <a:ext cx="1591781" cy="1418890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7FBC1617-F825-6C37-A064-3D51D2DCA1BD}"/>
              </a:ext>
            </a:extLst>
          </p:cNvPr>
          <p:cNvSpPr/>
          <p:nvPr/>
        </p:nvSpPr>
        <p:spPr>
          <a:xfrm>
            <a:off x="1456858" y="3670023"/>
            <a:ext cx="942109" cy="77585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Non</a:t>
            </a:r>
            <a:r>
              <a:rPr kumimoji="1" lang="ja-JP" altLang="en-US" dirty="0"/>
              <a:t>　</a:t>
            </a:r>
            <a:r>
              <a:rPr kumimoji="1" lang="en-US" altLang="ja-JP" dirty="0" err="1"/>
              <a:t>Lavel</a:t>
            </a:r>
            <a:endParaRPr kumimoji="1" lang="ja-JP" altLang="en-US" dirty="0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5BF2BDCE-6286-5186-D92A-F7EE756C1975}"/>
              </a:ext>
            </a:extLst>
          </p:cNvPr>
          <p:cNvSpPr/>
          <p:nvPr/>
        </p:nvSpPr>
        <p:spPr>
          <a:xfrm>
            <a:off x="1382035" y="3741025"/>
            <a:ext cx="942109" cy="77585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Non</a:t>
            </a:r>
            <a:r>
              <a:rPr kumimoji="1" lang="ja-JP" altLang="en-US" dirty="0"/>
              <a:t>　</a:t>
            </a:r>
            <a:r>
              <a:rPr kumimoji="1" lang="en-US" altLang="ja-JP" dirty="0" err="1"/>
              <a:t>Lavel</a:t>
            </a:r>
            <a:endParaRPr kumimoji="1" lang="ja-JP" altLang="en-US" dirty="0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D7EE4F35-8034-49AE-A9EF-FE9103CEFE80}"/>
              </a:ext>
            </a:extLst>
          </p:cNvPr>
          <p:cNvSpPr/>
          <p:nvPr/>
        </p:nvSpPr>
        <p:spPr>
          <a:xfrm>
            <a:off x="1307212" y="3849398"/>
            <a:ext cx="942109" cy="77585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Non</a:t>
            </a:r>
            <a:r>
              <a:rPr kumimoji="1" lang="ja-JP" altLang="en-US" dirty="0"/>
              <a:t>　</a:t>
            </a:r>
            <a:r>
              <a:rPr kumimoji="1" lang="en-US" altLang="ja-JP" dirty="0"/>
              <a:t>Label</a:t>
            </a:r>
            <a:endParaRPr kumimoji="1" lang="ja-JP" altLang="en-US" dirty="0"/>
          </a:p>
        </p:txBody>
      </p:sp>
      <p:sp>
        <p:nvSpPr>
          <p:cNvPr id="9" name="矢印: 右 8">
            <a:extLst>
              <a:ext uri="{FF2B5EF4-FFF2-40B4-BE49-F238E27FC236}">
                <a16:creationId xmlns:a16="http://schemas.microsoft.com/office/drawing/2014/main" id="{0154555F-3E40-7975-D505-88102CC5E499}"/>
              </a:ext>
            </a:extLst>
          </p:cNvPr>
          <p:cNvSpPr/>
          <p:nvPr/>
        </p:nvSpPr>
        <p:spPr>
          <a:xfrm>
            <a:off x="2877451" y="3924405"/>
            <a:ext cx="435428" cy="40909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70252D6D-F608-57BF-7C64-F20A8E73AD0B}"/>
              </a:ext>
            </a:extLst>
          </p:cNvPr>
          <p:cNvSpPr txBox="1"/>
          <p:nvPr/>
        </p:nvSpPr>
        <p:spPr>
          <a:xfrm>
            <a:off x="3327053" y="4724673"/>
            <a:ext cx="2008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K-means clustering</a:t>
            </a:r>
            <a:endParaRPr kumimoji="1" lang="ja-JP" altLang="en-US" dirty="0"/>
          </a:p>
        </p:txBody>
      </p:sp>
      <p:sp>
        <p:nvSpPr>
          <p:cNvPr id="12" name="矢印: 右 11">
            <a:extLst>
              <a:ext uri="{FF2B5EF4-FFF2-40B4-BE49-F238E27FC236}">
                <a16:creationId xmlns:a16="http://schemas.microsoft.com/office/drawing/2014/main" id="{170A5335-86C0-5E82-AF65-1D64752A24E1}"/>
              </a:ext>
            </a:extLst>
          </p:cNvPr>
          <p:cNvSpPr/>
          <p:nvPr/>
        </p:nvSpPr>
        <p:spPr>
          <a:xfrm>
            <a:off x="5427663" y="3872230"/>
            <a:ext cx="435428" cy="40909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四角形: 角を丸くする 12">
            <a:extLst>
              <a:ext uri="{FF2B5EF4-FFF2-40B4-BE49-F238E27FC236}">
                <a16:creationId xmlns:a16="http://schemas.microsoft.com/office/drawing/2014/main" id="{29FBF388-4112-239C-F5CE-357BF6CF5534}"/>
              </a:ext>
            </a:extLst>
          </p:cNvPr>
          <p:cNvSpPr/>
          <p:nvPr/>
        </p:nvSpPr>
        <p:spPr>
          <a:xfrm>
            <a:off x="6020956" y="3429000"/>
            <a:ext cx="1870608" cy="119625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Dataset</a:t>
            </a:r>
          </a:p>
          <a:p>
            <a:pPr algn="ctr"/>
            <a:r>
              <a:rPr kumimoji="1" lang="en-US" altLang="ja-JP" dirty="0"/>
              <a:t>+</a:t>
            </a:r>
          </a:p>
          <a:p>
            <a:pPr algn="ctr"/>
            <a:r>
              <a:rPr kumimoji="1" lang="en-US" altLang="ja-JP" dirty="0"/>
              <a:t>K-means Label</a:t>
            </a:r>
            <a:endParaRPr kumimoji="1" lang="ja-JP" altLang="en-US" dirty="0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1B6B4C5F-7E5E-401F-A002-568ED862DBA0}"/>
              </a:ext>
            </a:extLst>
          </p:cNvPr>
          <p:cNvSpPr txBox="1"/>
          <p:nvPr/>
        </p:nvSpPr>
        <p:spPr>
          <a:xfrm>
            <a:off x="6625050" y="4733626"/>
            <a:ext cx="6624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CNN</a:t>
            </a:r>
            <a:endParaRPr kumimoji="1" lang="ja-JP" altLang="en-US" dirty="0"/>
          </a:p>
        </p:txBody>
      </p:sp>
      <p:sp>
        <p:nvSpPr>
          <p:cNvPr id="15" name="矢印: 右 14">
            <a:extLst>
              <a:ext uri="{FF2B5EF4-FFF2-40B4-BE49-F238E27FC236}">
                <a16:creationId xmlns:a16="http://schemas.microsoft.com/office/drawing/2014/main" id="{13D6BF64-60A7-3634-AA1E-91EA8F12E392}"/>
              </a:ext>
            </a:extLst>
          </p:cNvPr>
          <p:cNvSpPr/>
          <p:nvPr/>
        </p:nvSpPr>
        <p:spPr>
          <a:xfrm>
            <a:off x="8176862" y="3828441"/>
            <a:ext cx="435428" cy="40909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四角形: 角を丸くする 15">
            <a:extLst>
              <a:ext uri="{FF2B5EF4-FFF2-40B4-BE49-F238E27FC236}">
                <a16:creationId xmlns:a16="http://schemas.microsoft.com/office/drawing/2014/main" id="{78433FAF-D9AE-F8E2-FE65-7524DDE1CF27}"/>
              </a:ext>
            </a:extLst>
          </p:cNvPr>
          <p:cNvSpPr/>
          <p:nvPr/>
        </p:nvSpPr>
        <p:spPr>
          <a:xfrm>
            <a:off x="8854916" y="3429000"/>
            <a:ext cx="1870608" cy="119625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学習済み</a:t>
            </a:r>
            <a:endParaRPr kumimoji="1" lang="en-US" altLang="ja-JP" dirty="0"/>
          </a:p>
          <a:p>
            <a:pPr algn="ctr"/>
            <a:r>
              <a:rPr kumimoji="1" lang="en-US" altLang="ja-JP" dirty="0"/>
              <a:t>CNN</a:t>
            </a:r>
            <a:r>
              <a:rPr kumimoji="1" lang="ja-JP" altLang="en-US" dirty="0"/>
              <a:t>モデル</a:t>
            </a:r>
          </a:p>
        </p:txBody>
      </p:sp>
    </p:spTree>
    <p:extLst>
      <p:ext uri="{BB962C8B-B14F-4D97-AF65-F5344CB8AC3E}">
        <p14:creationId xmlns:p14="http://schemas.microsoft.com/office/powerpoint/2010/main" val="22123209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3B901F9-FAB9-4473-A8D2-E2C3281E2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dirty="0">
                <a:solidFill>
                  <a:schemeClr val="tx1"/>
                </a:solidFill>
              </a:rPr>
              <a:t>現時点</a:t>
            </a:r>
            <a:r>
              <a:rPr lang="ja-JP" altLang="en-US" dirty="0"/>
              <a:t>で考えている</a:t>
            </a:r>
            <a:r>
              <a:rPr kumimoji="1" lang="ja-JP" altLang="en-US" dirty="0"/>
              <a:t>画像分析手法</a:t>
            </a:r>
          </a:p>
        </p:txBody>
      </p:sp>
      <p:pic>
        <p:nvPicPr>
          <p:cNvPr id="6" name="コンテンツ プレースホルダー 5" descr="防犯カメラ">
            <a:extLst>
              <a:ext uri="{FF2B5EF4-FFF2-40B4-BE49-F238E27FC236}">
                <a16:creationId xmlns:a16="http://schemas.microsoft.com/office/drawing/2014/main" id="{00270655-9966-4572-A27A-DB14A574AB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66900" y="2629438"/>
            <a:ext cx="914400" cy="914400"/>
          </a:xfrm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D4074ECE-8CC0-47BB-86C7-EB669A2864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D5E7B7-6F1A-4E8A-9AB8-B272913AE364}" type="slidenum">
              <a:rPr kumimoji="1" lang="ja-JP" altLang="en-US" smtClean="0"/>
              <a:t>11</a:t>
            </a:fld>
            <a:endParaRPr kumimoji="1" lang="ja-JP" altLang="en-US" dirty="0"/>
          </a:p>
        </p:txBody>
      </p:sp>
      <p:sp>
        <p:nvSpPr>
          <p:cNvPr id="9" name="四角形: 角を丸くする 8">
            <a:extLst>
              <a:ext uri="{FF2B5EF4-FFF2-40B4-BE49-F238E27FC236}">
                <a16:creationId xmlns:a16="http://schemas.microsoft.com/office/drawing/2014/main" id="{E31F76B9-AC31-410B-A7EC-F30A5634BFAA}"/>
              </a:ext>
            </a:extLst>
          </p:cNvPr>
          <p:cNvSpPr/>
          <p:nvPr/>
        </p:nvSpPr>
        <p:spPr>
          <a:xfrm>
            <a:off x="2464550" y="1663444"/>
            <a:ext cx="1419225" cy="894953"/>
          </a:xfrm>
          <a:prstGeom prst="roundRect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1" name="グラフィックス 10" descr="丘の光景">
            <a:extLst>
              <a:ext uri="{FF2B5EF4-FFF2-40B4-BE49-F238E27FC236}">
                <a16:creationId xmlns:a16="http://schemas.microsoft.com/office/drawing/2014/main" id="{06FC84AC-2776-4288-A3F0-C404AC749A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89550" y="1663444"/>
            <a:ext cx="895350" cy="914400"/>
          </a:xfrm>
          <a:prstGeom prst="rect">
            <a:avLst/>
          </a:prstGeom>
        </p:spPr>
      </p:pic>
      <p:cxnSp>
        <p:nvCxnSpPr>
          <p:cNvPr id="13" name="直線矢印コネクタ 12">
            <a:extLst>
              <a:ext uri="{FF2B5EF4-FFF2-40B4-BE49-F238E27FC236}">
                <a16:creationId xmlns:a16="http://schemas.microsoft.com/office/drawing/2014/main" id="{C7773A07-D73A-4DCD-AAA9-9EC855F23CBA}"/>
              </a:ext>
            </a:extLst>
          </p:cNvPr>
          <p:cNvCxnSpPr>
            <a:cxnSpLocks/>
          </p:cNvCxnSpPr>
          <p:nvPr/>
        </p:nvCxnSpPr>
        <p:spPr>
          <a:xfrm>
            <a:off x="2859799" y="3551931"/>
            <a:ext cx="0" cy="1077515"/>
          </a:xfrm>
          <a:prstGeom prst="straightConnector1">
            <a:avLst/>
          </a:prstGeom>
          <a:ln w="7620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グラフィックス 14" descr="コンピューター">
            <a:extLst>
              <a:ext uri="{FF2B5EF4-FFF2-40B4-BE49-F238E27FC236}">
                <a16:creationId xmlns:a16="http://schemas.microsoft.com/office/drawing/2014/main" id="{2C84C591-0B13-458D-863E-E4E78BB3DD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439033" y="4512783"/>
            <a:ext cx="1269223" cy="1269223"/>
          </a:xfrm>
          <a:prstGeom prst="rect">
            <a:avLst/>
          </a:prstGeom>
        </p:spPr>
      </p:pic>
      <p:cxnSp>
        <p:nvCxnSpPr>
          <p:cNvPr id="17" name="直線矢印コネクタ 16">
            <a:extLst>
              <a:ext uri="{FF2B5EF4-FFF2-40B4-BE49-F238E27FC236}">
                <a16:creationId xmlns:a16="http://schemas.microsoft.com/office/drawing/2014/main" id="{FD9DA80E-1485-4FB0-A6EE-AF99D4AF1105}"/>
              </a:ext>
            </a:extLst>
          </p:cNvPr>
          <p:cNvCxnSpPr>
            <a:cxnSpLocks/>
          </p:cNvCxnSpPr>
          <p:nvPr/>
        </p:nvCxnSpPr>
        <p:spPr>
          <a:xfrm flipV="1">
            <a:off x="2547875" y="3513280"/>
            <a:ext cx="0" cy="1108073"/>
          </a:xfrm>
          <a:prstGeom prst="straightConnector1">
            <a:avLst/>
          </a:prstGeom>
          <a:ln w="7620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矢印コネクタ 23">
            <a:extLst>
              <a:ext uri="{FF2B5EF4-FFF2-40B4-BE49-F238E27FC236}">
                <a16:creationId xmlns:a16="http://schemas.microsoft.com/office/drawing/2014/main" id="{986E5AD2-5D7D-4A87-8053-792212891FC7}"/>
              </a:ext>
            </a:extLst>
          </p:cNvPr>
          <p:cNvCxnSpPr>
            <a:cxnSpLocks/>
          </p:cNvCxnSpPr>
          <p:nvPr/>
        </p:nvCxnSpPr>
        <p:spPr>
          <a:xfrm flipV="1">
            <a:off x="3828987" y="5317600"/>
            <a:ext cx="1749002" cy="1"/>
          </a:xfrm>
          <a:prstGeom prst="straightConnector1">
            <a:avLst/>
          </a:prstGeom>
          <a:ln w="7620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グラフィックス 26" descr="コンピューター">
            <a:extLst>
              <a:ext uri="{FF2B5EF4-FFF2-40B4-BE49-F238E27FC236}">
                <a16:creationId xmlns:a16="http://schemas.microsoft.com/office/drawing/2014/main" id="{2A7C8380-5F57-4AFD-B57F-83B5CCF918B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674390" y="4714410"/>
            <a:ext cx="1269223" cy="1269223"/>
          </a:xfrm>
          <a:prstGeom prst="rect">
            <a:avLst/>
          </a:prstGeom>
        </p:spPr>
      </p:pic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B438AF4F-455F-400C-A1F4-0A1997F1B597}"/>
              </a:ext>
            </a:extLst>
          </p:cNvPr>
          <p:cNvSpPr txBox="1"/>
          <p:nvPr/>
        </p:nvSpPr>
        <p:spPr>
          <a:xfrm>
            <a:off x="1979205" y="5623625"/>
            <a:ext cx="21403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>
                <a:solidFill>
                  <a:srgbClr val="FF0000"/>
                </a:solidFill>
              </a:rPr>
              <a:t>異常検知</a:t>
            </a:r>
            <a:r>
              <a:rPr kumimoji="1" lang="ja-JP" altLang="en-US" dirty="0"/>
              <a:t>プログラム</a:t>
            </a:r>
            <a:endParaRPr kumimoji="1" lang="en-US" altLang="ja-JP" dirty="0"/>
          </a:p>
          <a:p>
            <a:r>
              <a:rPr lang="en-US" altLang="ja-JP" dirty="0"/>
              <a:t>Metrics</a:t>
            </a:r>
            <a:r>
              <a:rPr lang="ja-JP" altLang="en-US" dirty="0"/>
              <a:t>ラーニング</a:t>
            </a:r>
            <a:endParaRPr lang="en-US" altLang="ja-JP" dirty="0"/>
          </a:p>
        </p:txBody>
      </p:sp>
      <p:cxnSp>
        <p:nvCxnSpPr>
          <p:cNvPr id="33" name="直線矢印コネクタ 32">
            <a:extLst>
              <a:ext uri="{FF2B5EF4-FFF2-40B4-BE49-F238E27FC236}">
                <a16:creationId xmlns:a16="http://schemas.microsoft.com/office/drawing/2014/main" id="{F6230F15-A1F6-489E-987C-6D647982B18E}"/>
              </a:ext>
            </a:extLst>
          </p:cNvPr>
          <p:cNvCxnSpPr>
            <a:cxnSpLocks/>
          </p:cNvCxnSpPr>
          <p:nvPr/>
        </p:nvCxnSpPr>
        <p:spPr>
          <a:xfrm flipH="1">
            <a:off x="3828987" y="5558020"/>
            <a:ext cx="1749002" cy="1"/>
          </a:xfrm>
          <a:prstGeom prst="straightConnector1">
            <a:avLst/>
          </a:prstGeom>
          <a:ln w="7620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21B50DF1-572C-4FF1-9B28-1C3C5C110380}"/>
              </a:ext>
            </a:extLst>
          </p:cNvPr>
          <p:cNvSpPr txBox="1"/>
          <p:nvPr/>
        </p:nvSpPr>
        <p:spPr>
          <a:xfrm>
            <a:off x="3896538" y="3698489"/>
            <a:ext cx="13248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風景画像</a:t>
            </a:r>
            <a:endParaRPr lang="en-US" altLang="ja-JP" dirty="0"/>
          </a:p>
          <a:p>
            <a:r>
              <a:rPr kumimoji="1" lang="ja-JP" altLang="en-US" dirty="0"/>
              <a:t>航空画像</a:t>
            </a:r>
          </a:p>
        </p:txBody>
      </p:sp>
      <p:pic>
        <p:nvPicPr>
          <p:cNvPr id="38" name="グラフィックス 37" descr="コンピューター">
            <a:extLst>
              <a:ext uri="{FF2B5EF4-FFF2-40B4-BE49-F238E27FC236}">
                <a16:creationId xmlns:a16="http://schemas.microsoft.com/office/drawing/2014/main" id="{AC06EC12-AD51-4313-9169-7597425E57D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867677" y="4761034"/>
            <a:ext cx="1269223" cy="1269223"/>
          </a:xfrm>
          <a:prstGeom prst="rect">
            <a:avLst/>
          </a:prstGeom>
        </p:spPr>
      </p:pic>
      <p:cxnSp>
        <p:nvCxnSpPr>
          <p:cNvPr id="39" name="直線矢印コネクタ 38">
            <a:extLst>
              <a:ext uri="{FF2B5EF4-FFF2-40B4-BE49-F238E27FC236}">
                <a16:creationId xmlns:a16="http://schemas.microsoft.com/office/drawing/2014/main" id="{46EDDA13-A587-4EC8-9C47-E90A6D61B67B}"/>
              </a:ext>
            </a:extLst>
          </p:cNvPr>
          <p:cNvCxnSpPr>
            <a:cxnSpLocks/>
          </p:cNvCxnSpPr>
          <p:nvPr/>
        </p:nvCxnSpPr>
        <p:spPr>
          <a:xfrm flipV="1">
            <a:off x="7028187" y="5240931"/>
            <a:ext cx="1749002" cy="1"/>
          </a:xfrm>
          <a:prstGeom prst="straightConnector1">
            <a:avLst/>
          </a:prstGeom>
          <a:ln w="7620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矢印コネクタ 39">
            <a:extLst>
              <a:ext uri="{FF2B5EF4-FFF2-40B4-BE49-F238E27FC236}">
                <a16:creationId xmlns:a16="http://schemas.microsoft.com/office/drawing/2014/main" id="{FDA7290E-8541-4975-BC97-1AE83CD69F07}"/>
              </a:ext>
            </a:extLst>
          </p:cNvPr>
          <p:cNvCxnSpPr>
            <a:cxnSpLocks/>
          </p:cNvCxnSpPr>
          <p:nvPr/>
        </p:nvCxnSpPr>
        <p:spPr>
          <a:xfrm flipH="1">
            <a:off x="7028187" y="5481351"/>
            <a:ext cx="1749002" cy="1"/>
          </a:xfrm>
          <a:prstGeom prst="straightConnector1">
            <a:avLst/>
          </a:prstGeom>
          <a:ln w="7620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2BA60D94-E097-41B0-A780-97BF0CAE297B}"/>
              </a:ext>
            </a:extLst>
          </p:cNvPr>
          <p:cNvSpPr txBox="1"/>
          <p:nvPr/>
        </p:nvSpPr>
        <p:spPr>
          <a:xfrm>
            <a:off x="7983933" y="5864964"/>
            <a:ext cx="3595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クラスタリング</a:t>
            </a:r>
            <a:r>
              <a:rPr lang="en-US" altLang="ja-JP" dirty="0"/>
              <a:t>(</a:t>
            </a:r>
            <a:r>
              <a:rPr lang="ja-JP" altLang="en-US" dirty="0"/>
              <a:t>機械学習モデル</a:t>
            </a:r>
            <a:r>
              <a:rPr lang="en-US" altLang="ja-JP" dirty="0"/>
              <a:t>)</a:t>
            </a:r>
            <a:endParaRPr kumimoji="1" lang="ja-JP" altLang="en-US" dirty="0"/>
          </a:p>
        </p:txBody>
      </p:sp>
      <p:sp>
        <p:nvSpPr>
          <p:cNvPr id="42" name="フローチャート: 磁気ディスク 41">
            <a:extLst>
              <a:ext uri="{FF2B5EF4-FFF2-40B4-BE49-F238E27FC236}">
                <a16:creationId xmlns:a16="http://schemas.microsoft.com/office/drawing/2014/main" id="{01613747-9F81-405D-BBF7-4CCF59F9FCC3}"/>
              </a:ext>
            </a:extLst>
          </p:cNvPr>
          <p:cNvSpPr/>
          <p:nvPr/>
        </p:nvSpPr>
        <p:spPr>
          <a:xfrm>
            <a:off x="8706950" y="1575515"/>
            <a:ext cx="1590675" cy="1325563"/>
          </a:xfrm>
          <a:prstGeom prst="flowChartMagneticDisk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>
                <a:solidFill>
                  <a:schemeClr val="tx1"/>
                </a:solidFill>
              </a:rPr>
              <a:t>画像</a:t>
            </a:r>
            <a:endParaRPr lang="en-US" altLang="ja-JP" dirty="0">
              <a:solidFill>
                <a:schemeClr val="tx1"/>
              </a:solidFill>
            </a:endParaRPr>
          </a:p>
          <a:p>
            <a:pPr algn="ctr"/>
            <a:r>
              <a:rPr lang="ja-JP" altLang="en-US" dirty="0">
                <a:solidFill>
                  <a:schemeClr val="tx1"/>
                </a:solidFill>
              </a:rPr>
              <a:t>データベース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cxnSp>
        <p:nvCxnSpPr>
          <p:cNvPr id="43" name="直線矢印コネクタ 42">
            <a:extLst>
              <a:ext uri="{FF2B5EF4-FFF2-40B4-BE49-F238E27FC236}">
                <a16:creationId xmlns:a16="http://schemas.microsoft.com/office/drawing/2014/main" id="{C3A189A1-ABC3-45C8-BFAF-57CCC7A33F82}"/>
              </a:ext>
            </a:extLst>
          </p:cNvPr>
          <p:cNvCxnSpPr>
            <a:cxnSpLocks/>
          </p:cNvCxnSpPr>
          <p:nvPr/>
        </p:nvCxnSpPr>
        <p:spPr>
          <a:xfrm flipV="1">
            <a:off x="9227300" y="3056079"/>
            <a:ext cx="0" cy="1801525"/>
          </a:xfrm>
          <a:prstGeom prst="straightConnector1">
            <a:avLst/>
          </a:prstGeom>
          <a:ln w="7620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矢印コネクタ 43">
            <a:extLst>
              <a:ext uri="{FF2B5EF4-FFF2-40B4-BE49-F238E27FC236}">
                <a16:creationId xmlns:a16="http://schemas.microsoft.com/office/drawing/2014/main" id="{4FAE3CE5-05F7-4596-8F8F-51EA31660FA7}"/>
              </a:ext>
            </a:extLst>
          </p:cNvPr>
          <p:cNvCxnSpPr>
            <a:cxnSpLocks/>
          </p:cNvCxnSpPr>
          <p:nvPr/>
        </p:nvCxnSpPr>
        <p:spPr>
          <a:xfrm flipH="1">
            <a:off x="9688973" y="3056079"/>
            <a:ext cx="1" cy="1801524"/>
          </a:xfrm>
          <a:prstGeom prst="straightConnector1">
            <a:avLst/>
          </a:prstGeom>
          <a:ln w="7620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グラフィックス 61" descr="コンピューター">
            <a:extLst>
              <a:ext uri="{FF2B5EF4-FFF2-40B4-BE49-F238E27FC236}">
                <a16:creationId xmlns:a16="http://schemas.microsoft.com/office/drawing/2014/main" id="{801AA28E-E2B2-4ED4-A2F2-A8A9149F96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660751" y="1440138"/>
            <a:ext cx="1269223" cy="1269223"/>
          </a:xfrm>
          <a:prstGeom prst="rect">
            <a:avLst/>
          </a:prstGeom>
        </p:spPr>
      </p:pic>
      <p:cxnSp>
        <p:nvCxnSpPr>
          <p:cNvPr id="63" name="直線矢印コネクタ 62">
            <a:extLst>
              <a:ext uri="{FF2B5EF4-FFF2-40B4-BE49-F238E27FC236}">
                <a16:creationId xmlns:a16="http://schemas.microsoft.com/office/drawing/2014/main" id="{A2946958-3C83-4D05-AD0C-20A7C8DCE48F}"/>
              </a:ext>
            </a:extLst>
          </p:cNvPr>
          <p:cNvCxnSpPr>
            <a:cxnSpLocks/>
          </p:cNvCxnSpPr>
          <p:nvPr/>
        </p:nvCxnSpPr>
        <p:spPr>
          <a:xfrm flipV="1">
            <a:off x="6059162" y="2959510"/>
            <a:ext cx="0" cy="1801525"/>
          </a:xfrm>
          <a:prstGeom prst="straightConnector1">
            <a:avLst/>
          </a:prstGeom>
          <a:ln w="7620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矢印コネクタ 63">
            <a:extLst>
              <a:ext uri="{FF2B5EF4-FFF2-40B4-BE49-F238E27FC236}">
                <a16:creationId xmlns:a16="http://schemas.microsoft.com/office/drawing/2014/main" id="{B084321E-91FE-490A-B4E9-2827587698FB}"/>
              </a:ext>
            </a:extLst>
          </p:cNvPr>
          <p:cNvCxnSpPr>
            <a:cxnSpLocks/>
          </p:cNvCxnSpPr>
          <p:nvPr/>
        </p:nvCxnSpPr>
        <p:spPr>
          <a:xfrm flipH="1">
            <a:off x="6520835" y="2959510"/>
            <a:ext cx="1" cy="1801524"/>
          </a:xfrm>
          <a:prstGeom prst="straightConnector1">
            <a:avLst/>
          </a:prstGeom>
          <a:ln w="7620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テキスト ボックス 64">
            <a:extLst>
              <a:ext uri="{FF2B5EF4-FFF2-40B4-BE49-F238E27FC236}">
                <a16:creationId xmlns:a16="http://schemas.microsoft.com/office/drawing/2014/main" id="{97B5587B-846E-445B-9775-0D36C39EB2FB}"/>
              </a:ext>
            </a:extLst>
          </p:cNvPr>
          <p:cNvSpPr txBox="1"/>
          <p:nvPr/>
        </p:nvSpPr>
        <p:spPr>
          <a:xfrm>
            <a:off x="5287425" y="2554368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画像推薦システム</a:t>
            </a:r>
          </a:p>
        </p:txBody>
      </p:sp>
      <p:pic>
        <p:nvPicPr>
          <p:cNvPr id="69" name="グラフィックス 68" descr="カメラ">
            <a:extLst>
              <a:ext uri="{FF2B5EF4-FFF2-40B4-BE49-F238E27FC236}">
                <a16:creationId xmlns:a16="http://schemas.microsoft.com/office/drawing/2014/main" id="{91890DCB-D026-4DB3-8D1D-F47F97F8077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995473" y="2865438"/>
            <a:ext cx="914400" cy="914400"/>
          </a:xfrm>
          <a:prstGeom prst="rect">
            <a:avLst/>
          </a:prstGeom>
        </p:spPr>
      </p:pic>
      <p:cxnSp>
        <p:nvCxnSpPr>
          <p:cNvPr id="70" name="直線矢印コネクタ 69">
            <a:extLst>
              <a:ext uri="{FF2B5EF4-FFF2-40B4-BE49-F238E27FC236}">
                <a16:creationId xmlns:a16="http://schemas.microsoft.com/office/drawing/2014/main" id="{C2749D1E-26CF-40DF-AD29-93AEFEC932C0}"/>
              </a:ext>
            </a:extLst>
          </p:cNvPr>
          <p:cNvCxnSpPr>
            <a:cxnSpLocks/>
          </p:cNvCxnSpPr>
          <p:nvPr/>
        </p:nvCxnSpPr>
        <p:spPr>
          <a:xfrm>
            <a:off x="5003809" y="4249878"/>
            <a:ext cx="574180" cy="640934"/>
          </a:xfrm>
          <a:prstGeom prst="straightConnector1">
            <a:avLst/>
          </a:prstGeom>
          <a:ln w="7620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線矢印コネクタ 70">
            <a:extLst>
              <a:ext uri="{FF2B5EF4-FFF2-40B4-BE49-F238E27FC236}">
                <a16:creationId xmlns:a16="http://schemas.microsoft.com/office/drawing/2014/main" id="{49FDA750-06A7-471F-AEDB-33ECFB4351DE}"/>
              </a:ext>
            </a:extLst>
          </p:cNvPr>
          <p:cNvCxnSpPr>
            <a:cxnSpLocks/>
          </p:cNvCxnSpPr>
          <p:nvPr/>
        </p:nvCxnSpPr>
        <p:spPr>
          <a:xfrm flipH="1" flipV="1">
            <a:off x="4789777" y="4357247"/>
            <a:ext cx="524990" cy="599120"/>
          </a:xfrm>
          <a:prstGeom prst="straightConnector1">
            <a:avLst/>
          </a:prstGeom>
          <a:ln w="7620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テキスト ボックス 79">
            <a:extLst>
              <a:ext uri="{FF2B5EF4-FFF2-40B4-BE49-F238E27FC236}">
                <a16:creationId xmlns:a16="http://schemas.microsoft.com/office/drawing/2014/main" id="{AE4E99DE-EA7D-4355-BB6B-127FEFDC410D}"/>
              </a:ext>
            </a:extLst>
          </p:cNvPr>
          <p:cNvSpPr txBox="1"/>
          <p:nvPr/>
        </p:nvSpPr>
        <p:spPr>
          <a:xfrm>
            <a:off x="5052272" y="5709947"/>
            <a:ext cx="22621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画像認識</a:t>
            </a:r>
            <a:r>
              <a:rPr kumimoji="1" lang="en-US" altLang="ja-JP" dirty="0"/>
              <a:t>(</a:t>
            </a:r>
            <a:r>
              <a:rPr lang="ja-JP" altLang="en-US" dirty="0"/>
              <a:t>深層学習</a:t>
            </a:r>
            <a:r>
              <a:rPr kumimoji="1" lang="en-US" altLang="ja-JP" dirty="0"/>
              <a:t>)</a:t>
            </a:r>
          </a:p>
          <a:p>
            <a:r>
              <a:rPr kumimoji="1" lang="ja-JP" altLang="en-US" dirty="0"/>
              <a:t>差分検知プログラム</a:t>
            </a:r>
            <a:endParaRPr kumimoji="1" lang="en-US" altLang="ja-JP" dirty="0"/>
          </a:p>
          <a:p>
            <a:endParaRPr kumimoji="1" lang="ja-JP" altLang="en-US" dirty="0"/>
          </a:p>
        </p:txBody>
      </p:sp>
      <p:sp>
        <p:nvSpPr>
          <p:cNvPr id="5" name="フローチャート: 磁気ディスク 4">
            <a:extLst>
              <a:ext uri="{FF2B5EF4-FFF2-40B4-BE49-F238E27FC236}">
                <a16:creationId xmlns:a16="http://schemas.microsoft.com/office/drawing/2014/main" id="{3C88D734-2617-5EAC-EA40-395D9F3A4775}"/>
              </a:ext>
            </a:extLst>
          </p:cNvPr>
          <p:cNvSpPr/>
          <p:nvPr/>
        </p:nvSpPr>
        <p:spPr>
          <a:xfrm>
            <a:off x="102833" y="3222171"/>
            <a:ext cx="1501771" cy="1265634"/>
          </a:xfrm>
          <a:prstGeom prst="flowChartMagneticDisk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>
                <a:solidFill>
                  <a:schemeClr val="tx1"/>
                </a:solidFill>
              </a:rPr>
              <a:t>動画</a:t>
            </a:r>
            <a:endParaRPr lang="en-US" altLang="ja-JP" dirty="0">
              <a:solidFill>
                <a:schemeClr val="tx1"/>
              </a:solidFill>
            </a:endParaRPr>
          </a:p>
          <a:p>
            <a:pPr algn="ctr"/>
            <a:r>
              <a:rPr lang="ja-JP" altLang="en-US" dirty="0">
                <a:solidFill>
                  <a:schemeClr val="tx1"/>
                </a:solidFill>
              </a:rPr>
              <a:t>データベース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cxnSp>
        <p:nvCxnSpPr>
          <p:cNvPr id="12" name="直線矢印コネクタ 11">
            <a:extLst>
              <a:ext uri="{FF2B5EF4-FFF2-40B4-BE49-F238E27FC236}">
                <a16:creationId xmlns:a16="http://schemas.microsoft.com/office/drawing/2014/main" id="{34503D1A-F28E-1AA5-D4CC-A04948F7DA13}"/>
              </a:ext>
            </a:extLst>
          </p:cNvPr>
          <p:cNvCxnSpPr>
            <a:cxnSpLocks/>
          </p:cNvCxnSpPr>
          <p:nvPr/>
        </p:nvCxnSpPr>
        <p:spPr>
          <a:xfrm>
            <a:off x="1686868" y="4561510"/>
            <a:ext cx="574180" cy="640934"/>
          </a:xfrm>
          <a:prstGeom prst="straightConnector1">
            <a:avLst/>
          </a:prstGeom>
          <a:ln w="7620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矢印コネクタ 13">
            <a:extLst>
              <a:ext uri="{FF2B5EF4-FFF2-40B4-BE49-F238E27FC236}">
                <a16:creationId xmlns:a16="http://schemas.microsoft.com/office/drawing/2014/main" id="{1F25A3C3-6DD1-074B-994E-6B5F7A94F202}"/>
              </a:ext>
            </a:extLst>
          </p:cNvPr>
          <p:cNvCxnSpPr>
            <a:cxnSpLocks/>
          </p:cNvCxnSpPr>
          <p:nvPr/>
        </p:nvCxnSpPr>
        <p:spPr>
          <a:xfrm flipH="1" flipV="1">
            <a:off x="1472836" y="4668879"/>
            <a:ext cx="524990" cy="599120"/>
          </a:xfrm>
          <a:prstGeom prst="straightConnector1">
            <a:avLst/>
          </a:prstGeom>
          <a:ln w="7620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43078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E88E772-F97E-BC11-66FC-862955C34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問題背景：テキストベースでの検索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C66F862-0E8D-4184-FF14-8B1C6FEE93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D5E7B7-6F1A-4E8A-9AB8-B272913AE364}" type="slidenum">
              <a:rPr kumimoji="1" lang="ja-JP" altLang="en-US" smtClean="0"/>
              <a:t>12</a:t>
            </a:fld>
            <a:endParaRPr kumimoji="1" lang="ja-JP" altLang="en-US"/>
          </a:p>
        </p:txBody>
      </p:sp>
      <p:pic>
        <p:nvPicPr>
          <p:cNvPr id="6" name="グラフィックス 5" descr="アボカド 枠線">
            <a:extLst>
              <a:ext uri="{FF2B5EF4-FFF2-40B4-BE49-F238E27FC236}">
                <a16:creationId xmlns:a16="http://schemas.microsoft.com/office/drawing/2014/main" id="{F384D974-3805-59F0-CA5F-A9A818B30E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7280" y="1997238"/>
            <a:ext cx="1435100" cy="1435100"/>
          </a:xfrm>
          <a:prstGeom prst="rect">
            <a:avLst/>
          </a:prstGeom>
        </p:spPr>
      </p:pic>
      <p:pic>
        <p:nvPicPr>
          <p:cNvPr id="7" name="グラフィックス 6" descr="アボカド 枠線">
            <a:extLst>
              <a:ext uri="{FF2B5EF4-FFF2-40B4-BE49-F238E27FC236}">
                <a16:creationId xmlns:a16="http://schemas.microsoft.com/office/drawing/2014/main" id="{DE8E9C9F-14E2-7EED-1477-0A5355364A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7280" y="4624807"/>
            <a:ext cx="1435100" cy="1435100"/>
          </a:xfrm>
          <a:prstGeom prst="rect">
            <a:avLst/>
          </a:prstGeom>
        </p:spPr>
      </p:pic>
      <p:sp>
        <p:nvSpPr>
          <p:cNvPr id="9" name="フローチャート: 磁気ディスク 8">
            <a:extLst>
              <a:ext uri="{FF2B5EF4-FFF2-40B4-BE49-F238E27FC236}">
                <a16:creationId xmlns:a16="http://schemas.microsoft.com/office/drawing/2014/main" id="{8483CF0C-466A-38DD-DD03-FC6DC0A1F1E3}"/>
              </a:ext>
            </a:extLst>
          </p:cNvPr>
          <p:cNvSpPr/>
          <p:nvPr/>
        </p:nvSpPr>
        <p:spPr>
          <a:xfrm>
            <a:off x="9888220" y="2137615"/>
            <a:ext cx="1206500" cy="1291385"/>
          </a:xfrm>
          <a:prstGeom prst="flowChartMagneticDisk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aphicFrame>
        <p:nvGraphicFramePr>
          <p:cNvPr id="10" name="表 10">
            <a:extLst>
              <a:ext uri="{FF2B5EF4-FFF2-40B4-BE49-F238E27FC236}">
                <a16:creationId xmlns:a16="http://schemas.microsoft.com/office/drawing/2014/main" id="{64260CA6-EF34-DF55-6301-409858B876E4}"/>
              </a:ext>
            </a:extLst>
          </p:cNvPr>
          <p:cNvGraphicFramePr>
            <a:graphicFrameLocks noGrp="1"/>
          </p:cNvGraphicFramePr>
          <p:nvPr/>
        </p:nvGraphicFramePr>
        <p:xfrm>
          <a:off x="4556125" y="2065756"/>
          <a:ext cx="3079750" cy="14351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79750">
                  <a:extLst>
                    <a:ext uri="{9D8B030D-6E8A-4147-A177-3AD203B41FA5}">
                      <a16:colId xmlns:a16="http://schemas.microsoft.com/office/drawing/2014/main" val="2194994918"/>
                    </a:ext>
                  </a:extLst>
                </a:gridCol>
              </a:tblGrid>
              <a:tr h="478367"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アボカド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8782739"/>
                  </a:ext>
                </a:extLst>
              </a:tr>
              <a:tr h="478367"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外国産、生産者、色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439446"/>
                  </a:ext>
                </a:extLst>
              </a:tr>
              <a:tr h="478367">
                <a:tc>
                  <a:txBody>
                    <a:bodyPr/>
                    <a:lstStyle/>
                    <a:p>
                      <a:r>
                        <a:rPr kumimoji="1" lang="en-US" altLang="ja-JP" dirty="0" err="1"/>
                        <a:t>png</a:t>
                      </a:r>
                      <a:r>
                        <a:rPr kumimoji="1" lang="ja-JP" altLang="en-US" dirty="0"/>
                        <a:t>、</a:t>
                      </a:r>
                      <a:r>
                        <a:rPr kumimoji="1" lang="en-US" altLang="ja-JP" dirty="0"/>
                        <a:t>jpg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15631"/>
                  </a:ext>
                </a:extLst>
              </a:tr>
            </a:tbl>
          </a:graphicData>
        </a:graphic>
      </p:graphicFrame>
      <p:sp>
        <p:nvSpPr>
          <p:cNvPr id="12" name="矢印: 右 11">
            <a:extLst>
              <a:ext uri="{FF2B5EF4-FFF2-40B4-BE49-F238E27FC236}">
                <a16:creationId xmlns:a16="http://schemas.microsoft.com/office/drawing/2014/main" id="{615D48A6-4A5D-1235-26F2-EC2F20AA5550}"/>
              </a:ext>
            </a:extLst>
          </p:cNvPr>
          <p:cNvSpPr/>
          <p:nvPr/>
        </p:nvSpPr>
        <p:spPr>
          <a:xfrm>
            <a:off x="3262312" y="2397288"/>
            <a:ext cx="787400" cy="635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矢印: 右 12">
            <a:extLst>
              <a:ext uri="{FF2B5EF4-FFF2-40B4-BE49-F238E27FC236}">
                <a16:creationId xmlns:a16="http://schemas.microsoft.com/office/drawing/2014/main" id="{8683A841-341D-2136-EABA-8940D1039206}"/>
              </a:ext>
            </a:extLst>
          </p:cNvPr>
          <p:cNvSpPr/>
          <p:nvPr/>
        </p:nvSpPr>
        <p:spPr>
          <a:xfrm>
            <a:off x="8368347" y="2397288"/>
            <a:ext cx="787400" cy="635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8BC49B3F-740F-2EB2-0214-A8F72595BEBB}"/>
              </a:ext>
            </a:extLst>
          </p:cNvPr>
          <p:cNvSpPr/>
          <p:nvPr/>
        </p:nvSpPr>
        <p:spPr>
          <a:xfrm>
            <a:off x="812800" y="1803400"/>
            <a:ext cx="1943100" cy="1752600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9F8ED5CE-1371-E868-E822-23353D09E171}"/>
              </a:ext>
            </a:extLst>
          </p:cNvPr>
          <p:cNvSpPr/>
          <p:nvPr/>
        </p:nvSpPr>
        <p:spPr>
          <a:xfrm>
            <a:off x="812800" y="4351431"/>
            <a:ext cx="1943100" cy="1752600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aphicFrame>
        <p:nvGraphicFramePr>
          <p:cNvPr id="16" name="表 10">
            <a:extLst>
              <a:ext uri="{FF2B5EF4-FFF2-40B4-BE49-F238E27FC236}">
                <a16:creationId xmlns:a16="http://schemas.microsoft.com/office/drawing/2014/main" id="{D41801A3-B384-1E61-2933-DFB2DABDD6B7}"/>
              </a:ext>
            </a:extLst>
          </p:cNvPr>
          <p:cNvGraphicFramePr>
            <a:graphicFrameLocks noGrp="1"/>
          </p:cNvGraphicFramePr>
          <p:nvPr/>
        </p:nvGraphicFramePr>
        <p:xfrm>
          <a:off x="4590890" y="4510180"/>
          <a:ext cx="3079750" cy="14351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79750">
                  <a:extLst>
                    <a:ext uri="{9D8B030D-6E8A-4147-A177-3AD203B41FA5}">
                      <a16:colId xmlns:a16="http://schemas.microsoft.com/office/drawing/2014/main" val="2194994918"/>
                    </a:ext>
                  </a:extLst>
                </a:gridCol>
              </a:tblGrid>
              <a:tr h="478367"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アボカド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8782739"/>
                  </a:ext>
                </a:extLst>
              </a:tr>
              <a:tr h="478367"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クラス：果物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439446"/>
                  </a:ext>
                </a:extLst>
              </a:tr>
              <a:tr h="478367"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特徴ベクトル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5164133"/>
                  </a:ext>
                </a:extLst>
              </a:tr>
            </a:tbl>
          </a:graphicData>
        </a:graphic>
      </p:graphicFrame>
      <p:sp>
        <p:nvSpPr>
          <p:cNvPr id="18" name="矢印: 右 17">
            <a:extLst>
              <a:ext uri="{FF2B5EF4-FFF2-40B4-BE49-F238E27FC236}">
                <a16:creationId xmlns:a16="http://schemas.microsoft.com/office/drawing/2014/main" id="{2571B784-839F-EDED-3710-90476BA2FF90}"/>
              </a:ext>
            </a:extLst>
          </p:cNvPr>
          <p:cNvSpPr/>
          <p:nvPr/>
        </p:nvSpPr>
        <p:spPr>
          <a:xfrm>
            <a:off x="3262312" y="4910231"/>
            <a:ext cx="787400" cy="635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矢印: 右 18">
            <a:extLst>
              <a:ext uri="{FF2B5EF4-FFF2-40B4-BE49-F238E27FC236}">
                <a16:creationId xmlns:a16="http://schemas.microsoft.com/office/drawing/2014/main" id="{4799478A-458C-BF57-4EE4-E4E232325445}"/>
              </a:ext>
            </a:extLst>
          </p:cNvPr>
          <p:cNvSpPr/>
          <p:nvPr/>
        </p:nvSpPr>
        <p:spPr>
          <a:xfrm>
            <a:off x="8368347" y="4910231"/>
            <a:ext cx="787400" cy="635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1" name="グラフィックス 20" descr="地形図 枠線">
            <a:extLst>
              <a:ext uri="{FF2B5EF4-FFF2-40B4-BE49-F238E27FC236}">
                <a16:creationId xmlns:a16="http://schemas.microsoft.com/office/drawing/2014/main" id="{CE856C21-DEB9-A3DF-58A9-94C5E1EE1C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804673" y="4571688"/>
            <a:ext cx="1373593" cy="1373593"/>
          </a:xfrm>
          <a:prstGeom prst="rect">
            <a:avLst/>
          </a:prstGeom>
        </p:spPr>
      </p:pic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D3DB0FB4-3CBD-4E6E-6FE4-DF35EC4384FD}"/>
              </a:ext>
            </a:extLst>
          </p:cNvPr>
          <p:cNvSpPr txBox="1"/>
          <p:nvPr/>
        </p:nvSpPr>
        <p:spPr>
          <a:xfrm>
            <a:off x="9183258" y="4163142"/>
            <a:ext cx="26164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距離計算での検索</a:t>
            </a: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0A47DE62-7B82-1735-7AD2-A4A63DBD5DA5}"/>
              </a:ext>
            </a:extLst>
          </p:cNvPr>
          <p:cNvSpPr txBox="1"/>
          <p:nvPr/>
        </p:nvSpPr>
        <p:spPr>
          <a:xfrm>
            <a:off x="9337146" y="1568915"/>
            <a:ext cx="23086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文字列での検索</a:t>
            </a:r>
          </a:p>
        </p:txBody>
      </p:sp>
    </p:spTree>
    <p:extLst>
      <p:ext uri="{BB962C8B-B14F-4D97-AF65-F5344CB8AC3E}">
        <p14:creationId xmlns:p14="http://schemas.microsoft.com/office/powerpoint/2010/main" val="36932920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4314060-4D6F-44E2-9172-CB3E20430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8707AC6-202B-4703-B8C5-9E4A01494C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268856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四角形: 角を丸くする 176">
            <a:extLst>
              <a:ext uri="{FF2B5EF4-FFF2-40B4-BE49-F238E27FC236}">
                <a16:creationId xmlns:a16="http://schemas.microsoft.com/office/drawing/2014/main" id="{A58C950F-CC1C-4A35-981D-041915021813}"/>
              </a:ext>
            </a:extLst>
          </p:cNvPr>
          <p:cNvSpPr/>
          <p:nvPr/>
        </p:nvSpPr>
        <p:spPr>
          <a:xfrm>
            <a:off x="8893014" y="950923"/>
            <a:ext cx="2735389" cy="2582711"/>
          </a:xfrm>
          <a:prstGeom prst="roundRect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5" name="四角形: 角を丸くする 164">
            <a:extLst>
              <a:ext uri="{FF2B5EF4-FFF2-40B4-BE49-F238E27FC236}">
                <a16:creationId xmlns:a16="http://schemas.microsoft.com/office/drawing/2014/main" id="{B873AED1-F27B-4EF2-BB4B-57F697D9A185}"/>
              </a:ext>
            </a:extLst>
          </p:cNvPr>
          <p:cNvSpPr/>
          <p:nvPr/>
        </p:nvSpPr>
        <p:spPr>
          <a:xfrm>
            <a:off x="8733097" y="3949538"/>
            <a:ext cx="2735389" cy="2677643"/>
          </a:xfrm>
          <a:prstGeom prst="roundRect">
            <a:avLst/>
          </a:prstGeom>
          <a:solidFill>
            <a:srgbClr val="E5F9FF"/>
          </a:solidFill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4" name="四角形: 角を丸くする 163">
            <a:extLst>
              <a:ext uri="{FF2B5EF4-FFF2-40B4-BE49-F238E27FC236}">
                <a16:creationId xmlns:a16="http://schemas.microsoft.com/office/drawing/2014/main" id="{A06DB866-973F-43F0-9784-D7F770559D71}"/>
              </a:ext>
            </a:extLst>
          </p:cNvPr>
          <p:cNvSpPr/>
          <p:nvPr/>
        </p:nvSpPr>
        <p:spPr>
          <a:xfrm>
            <a:off x="2751393" y="4004922"/>
            <a:ext cx="5643509" cy="2677643"/>
          </a:xfrm>
          <a:prstGeom prst="roundRect">
            <a:avLst/>
          </a:prstGeom>
          <a:solidFill>
            <a:srgbClr val="E5F9FF"/>
          </a:solidFill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63" name="四角形: 角を丸くする 162">
            <a:extLst>
              <a:ext uri="{FF2B5EF4-FFF2-40B4-BE49-F238E27FC236}">
                <a16:creationId xmlns:a16="http://schemas.microsoft.com/office/drawing/2014/main" id="{413934CD-8714-4792-82CD-3A3B6B34452A}"/>
              </a:ext>
            </a:extLst>
          </p:cNvPr>
          <p:cNvSpPr/>
          <p:nvPr/>
        </p:nvSpPr>
        <p:spPr>
          <a:xfrm>
            <a:off x="533400" y="950923"/>
            <a:ext cx="8020050" cy="2582711"/>
          </a:xfrm>
          <a:prstGeom prst="roundRect">
            <a:avLst/>
          </a:prstGeom>
          <a:solidFill>
            <a:srgbClr val="E5F9FF"/>
          </a:solidFill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71D6580-69AD-49A4-954C-A7BF247CA5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7472" y="221295"/>
            <a:ext cx="11497056" cy="561251"/>
          </a:xfrm>
          <a:ln>
            <a:noFill/>
          </a:ln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ja-JP" altLang="en-US" sz="3600" b="1" dirty="0"/>
              <a:t>提案システム全体の構成</a:t>
            </a:r>
            <a:endParaRPr kumimoji="1" lang="ja-JP" altLang="en-US" sz="3600" b="1" dirty="0"/>
          </a:p>
        </p:txBody>
      </p:sp>
      <p:grpSp>
        <p:nvGrpSpPr>
          <p:cNvPr id="162" name="グループ化 161">
            <a:extLst>
              <a:ext uri="{FF2B5EF4-FFF2-40B4-BE49-F238E27FC236}">
                <a16:creationId xmlns:a16="http://schemas.microsoft.com/office/drawing/2014/main" id="{981E788A-AC80-44ED-8164-E9B14E73FC90}"/>
              </a:ext>
            </a:extLst>
          </p:cNvPr>
          <p:cNvGrpSpPr/>
          <p:nvPr/>
        </p:nvGrpSpPr>
        <p:grpSpPr>
          <a:xfrm>
            <a:off x="563598" y="1600199"/>
            <a:ext cx="10572423" cy="4943476"/>
            <a:chOff x="-577210" y="970216"/>
            <a:chExt cx="12483837" cy="5653545"/>
          </a:xfrm>
        </p:grpSpPr>
        <p:sp>
          <p:nvSpPr>
            <p:cNvPr id="156" name="正方形/長方形 155">
              <a:extLst>
                <a:ext uri="{FF2B5EF4-FFF2-40B4-BE49-F238E27FC236}">
                  <a16:creationId xmlns:a16="http://schemas.microsoft.com/office/drawing/2014/main" id="{C0DD2288-E143-4AD9-850E-EA7F208579AC}"/>
                </a:ext>
              </a:extLst>
            </p:cNvPr>
            <p:cNvSpPr/>
            <p:nvPr/>
          </p:nvSpPr>
          <p:spPr>
            <a:xfrm>
              <a:off x="3284323" y="4039045"/>
              <a:ext cx="4449977" cy="2584716"/>
            </a:xfrm>
            <a:prstGeom prst="rect">
              <a:avLst/>
            </a:prstGeom>
            <a:ln w="28575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 sz="1400" dirty="0"/>
            </a:p>
          </p:txBody>
        </p:sp>
        <p:grpSp>
          <p:nvGrpSpPr>
            <p:cNvPr id="2" name="グループ化 1">
              <a:extLst>
                <a:ext uri="{FF2B5EF4-FFF2-40B4-BE49-F238E27FC236}">
                  <a16:creationId xmlns:a16="http://schemas.microsoft.com/office/drawing/2014/main" id="{4009E836-3965-4B19-922F-E233340F110F}"/>
                </a:ext>
              </a:extLst>
            </p:cNvPr>
            <p:cNvGrpSpPr/>
            <p:nvPr/>
          </p:nvGrpSpPr>
          <p:grpSpPr>
            <a:xfrm>
              <a:off x="-577210" y="1219842"/>
              <a:ext cx="12483837" cy="5342275"/>
              <a:chOff x="-601996" y="1161387"/>
              <a:chExt cx="12072643" cy="5109065"/>
            </a:xfrm>
          </p:grpSpPr>
          <p:sp>
            <p:nvSpPr>
              <p:cNvPr id="6" name="フローチャート: 磁気ディスク 5">
                <a:extLst>
                  <a:ext uri="{FF2B5EF4-FFF2-40B4-BE49-F238E27FC236}">
                    <a16:creationId xmlns:a16="http://schemas.microsoft.com/office/drawing/2014/main" id="{BEEFB4B3-37A9-4DA9-A792-E1E62E832F7B}"/>
                  </a:ext>
                </a:extLst>
              </p:cNvPr>
              <p:cNvSpPr/>
              <p:nvPr/>
            </p:nvSpPr>
            <p:spPr>
              <a:xfrm>
                <a:off x="9471609" y="4371561"/>
                <a:ext cx="1999038" cy="1636368"/>
              </a:xfrm>
              <a:prstGeom prst="flowChartMagneticDisk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ja-JP" altLang="en-US" sz="2000" dirty="0">
                    <a:solidFill>
                      <a:schemeClr val="tx1"/>
                    </a:solidFill>
                  </a:rPr>
                  <a:t>画像</a:t>
                </a:r>
                <a:endParaRPr lang="en-US" altLang="ja-JP" sz="20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ja-JP" altLang="en-US" sz="2000" dirty="0">
                    <a:solidFill>
                      <a:schemeClr val="tx1"/>
                    </a:solidFill>
                  </a:rPr>
                  <a:t>データベース</a:t>
                </a:r>
                <a:endParaRPr kumimoji="1" lang="ja-JP" altLang="en-US" sz="2000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7" name="グラフィックス 6" descr="コンピューター">
                <a:extLst>
                  <a:ext uri="{FF2B5EF4-FFF2-40B4-BE49-F238E27FC236}">
                    <a16:creationId xmlns:a16="http://schemas.microsoft.com/office/drawing/2014/main" id="{96C99842-58D7-423B-9A59-BAB7FA7895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534171" y="1161387"/>
                <a:ext cx="1506322" cy="1506323"/>
              </a:xfrm>
              <a:prstGeom prst="rect">
                <a:avLst/>
              </a:prstGeom>
            </p:spPr>
          </p:pic>
          <p:sp>
            <p:nvSpPr>
              <p:cNvPr id="8" name="矢印: 右 7">
                <a:extLst>
                  <a:ext uri="{FF2B5EF4-FFF2-40B4-BE49-F238E27FC236}">
                    <a16:creationId xmlns:a16="http://schemas.microsoft.com/office/drawing/2014/main" id="{2521BDBF-2C86-4E4D-9ABE-B12A04C38FD1}"/>
                  </a:ext>
                </a:extLst>
              </p:cNvPr>
              <p:cNvSpPr/>
              <p:nvPr/>
            </p:nvSpPr>
            <p:spPr>
              <a:xfrm>
                <a:off x="2463263" y="1995391"/>
                <a:ext cx="1522505" cy="459258"/>
              </a:xfrm>
              <a:prstGeom prst="rightArrow">
                <a:avLst/>
              </a:prstGeom>
              <a:ln w="28575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10" name="矢印: 右 9">
                <a:extLst>
                  <a:ext uri="{FF2B5EF4-FFF2-40B4-BE49-F238E27FC236}">
                    <a16:creationId xmlns:a16="http://schemas.microsoft.com/office/drawing/2014/main" id="{56094CD2-A37B-4EFD-B3D2-0812209EC36E}"/>
                  </a:ext>
                </a:extLst>
              </p:cNvPr>
              <p:cNvSpPr/>
              <p:nvPr/>
            </p:nvSpPr>
            <p:spPr>
              <a:xfrm rot="16200000">
                <a:off x="5234838" y="3052361"/>
                <a:ext cx="733652" cy="499493"/>
              </a:xfrm>
              <a:prstGeom prst="rightArrow">
                <a:avLst/>
              </a:prstGeom>
              <a:ln w="28575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9EDDFC37-95A9-4921-849E-8B4C8B411376}"/>
                  </a:ext>
                </a:extLst>
              </p:cNvPr>
              <p:cNvSpPr txBox="1"/>
              <p:nvPr/>
            </p:nvSpPr>
            <p:spPr>
              <a:xfrm>
                <a:off x="3885069" y="2449756"/>
                <a:ext cx="2663786" cy="437606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ja-JP" altLang="en-US" sz="2000" dirty="0"/>
                  <a:t>画像検索システム</a:t>
                </a:r>
              </a:p>
            </p:txBody>
          </p:sp>
          <p:sp>
            <p:nvSpPr>
              <p:cNvPr id="15" name="矢印: 右 14">
                <a:extLst>
                  <a:ext uri="{FF2B5EF4-FFF2-40B4-BE49-F238E27FC236}">
                    <a16:creationId xmlns:a16="http://schemas.microsoft.com/office/drawing/2014/main" id="{E957148A-C7C7-4312-8DDF-400436C8040E}"/>
                  </a:ext>
                </a:extLst>
              </p:cNvPr>
              <p:cNvSpPr/>
              <p:nvPr/>
            </p:nvSpPr>
            <p:spPr>
              <a:xfrm flipH="1">
                <a:off x="7974793" y="4469249"/>
                <a:ext cx="1158708" cy="535640"/>
              </a:xfrm>
              <a:prstGeom prst="rightArrow">
                <a:avLst/>
              </a:prstGeom>
              <a:solidFill>
                <a:schemeClr val="bg1"/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16" name="矢印: 右 15">
                <a:extLst>
                  <a:ext uri="{FF2B5EF4-FFF2-40B4-BE49-F238E27FC236}">
                    <a16:creationId xmlns:a16="http://schemas.microsoft.com/office/drawing/2014/main" id="{F388A8FB-52CA-4B98-847D-06765F3D3D77}"/>
                  </a:ext>
                </a:extLst>
              </p:cNvPr>
              <p:cNvSpPr/>
              <p:nvPr/>
            </p:nvSpPr>
            <p:spPr>
              <a:xfrm>
                <a:off x="7974513" y="5016700"/>
                <a:ext cx="1159443" cy="535643"/>
              </a:xfrm>
              <a:prstGeom prst="rightArrow">
                <a:avLst/>
              </a:prstGeom>
              <a:solidFill>
                <a:schemeClr val="bg1"/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18" name="テキスト ボックス 17">
                <a:extLst>
                  <a:ext uri="{FF2B5EF4-FFF2-40B4-BE49-F238E27FC236}">
                    <a16:creationId xmlns:a16="http://schemas.microsoft.com/office/drawing/2014/main" id="{6F7B87D2-13C8-413C-B2ED-56A16ABCA168}"/>
                  </a:ext>
                </a:extLst>
              </p:cNvPr>
              <p:cNvSpPr txBox="1"/>
              <p:nvPr/>
            </p:nvSpPr>
            <p:spPr>
              <a:xfrm>
                <a:off x="3124769" y="5563551"/>
                <a:ext cx="4434913" cy="706901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kumimoji="1" lang="en-US" altLang="ja-JP" sz="1600" dirty="0"/>
              </a:p>
              <a:p>
                <a:pPr algn="ctr"/>
                <a:r>
                  <a:rPr lang="ja-JP" altLang="en-US" sz="2000" dirty="0"/>
                  <a:t>特徴抽出・分類アルゴリズム</a:t>
                </a:r>
                <a:endParaRPr kumimoji="1" lang="ja-JP" altLang="en-US" sz="2000" dirty="0"/>
              </a:p>
            </p:txBody>
          </p:sp>
          <p:sp>
            <p:nvSpPr>
              <p:cNvPr id="19" name="テキスト ボックス 18">
                <a:extLst>
                  <a:ext uri="{FF2B5EF4-FFF2-40B4-BE49-F238E27FC236}">
                    <a16:creationId xmlns:a16="http://schemas.microsoft.com/office/drawing/2014/main" id="{14EAD32B-7901-4606-8655-377F8573CEA2}"/>
                  </a:ext>
                </a:extLst>
              </p:cNvPr>
              <p:cNvSpPr txBox="1"/>
              <p:nvPr/>
            </p:nvSpPr>
            <p:spPr>
              <a:xfrm>
                <a:off x="-156527" y="2290548"/>
                <a:ext cx="2638269" cy="774225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kumimoji="1" lang="en-US" altLang="ja-JP" sz="2000" dirty="0"/>
                  <a:t>IoT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ja-JP" altLang="en-US" sz="2000" dirty="0"/>
                  <a:t>モバイル端末</a:t>
                </a:r>
                <a:endParaRPr lang="en-US" altLang="ja-JP" sz="2000" dirty="0"/>
              </a:p>
            </p:txBody>
          </p:sp>
          <p:pic>
            <p:nvPicPr>
              <p:cNvPr id="20" name="グラフィックス 19" descr="ネットワーク">
                <a:extLst>
                  <a:ext uri="{FF2B5EF4-FFF2-40B4-BE49-F238E27FC236}">
                    <a16:creationId xmlns:a16="http://schemas.microsoft.com/office/drawing/2014/main" id="{4079D271-146F-4246-B832-F9525930F0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-601996" y="1353882"/>
                <a:ext cx="1001580" cy="1001582"/>
              </a:xfrm>
              <a:prstGeom prst="rect">
                <a:avLst/>
              </a:prstGeom>
            </p:spPr>
          </p:pic>
          <p:sp>
            <p:nvSpPr>
              <p:cNvPr id="77" name="矢印: 右 76">
                <a:extLst>
                  <a:ext uri="{FF2B5EF4-FFF2-40B4-BE49-F238E27FC236}">
                    <a16:creationId xmlns:a16="http://schemas.microsoft.com/office/drawing/2014/main" id="{A6521D55-C972-4B9D-A86A-9681AC70B9E2}"/>
                  </a:ext>
                </a:extLst>
              </p:cNvPr>
              <p:cNvSpPr/>
              <p:nvPr/>
            </p:nvSpPr>
            <p:spPr>
              <a:xfrm rot="16200000" flipH="1">
                <a:off x="4693174" y="3052528"/>
                <a:ext cx="733187" cy="499491"/>
              </a:xfrm>
              <a:prstGeom prst="rightArrow">
                <a:avLst/>
              </a:prstGeom>
              <a:ln w="28575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</p:grpSp>
        <p:pic>
          <p:nvPicPr>
            <p:cNvPr id="24" name="図 23">
              <a:extLst>
                <a:ext uri="{FF2B5EF4-FFF2-40B4-BE49-F238E27FC236}">
                  <a16:creationId xmlns:a16="http://schemas.microsoft.com/office/drawing/2014/main" id="{BFB7E7F3-17CC-4E0D-9CDD-C9D6F9449A2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64761" y="970216"/>
              <a:ext cx="1574361" cy="885579"/>
            </a:xfrm>
            <a:prstGeom prst="rect">
              <a:avLst/>
            </a:prstGeom>
          </p:spPr>
        </p:pic>
        <p:pic>
          <p:nvPicPr>
            <p:cNvPr id="26" name="グラフィックス 25" descr="プログラマー">
              <a:extLst>
                <a:ext uri="{FF2B5EF4-FFF2-40B4-BE49-F238E27FC236}">
                  <a16:creationId xmlns:a16="http://schemas.microsoft.com/office/drawing/2014/main" id="{91D83791-F24B-41DE-AE21-5E864726C07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45416" y="1051714"/>
              <a:ext cx="1407936" cy="1407936"/>
            </a:xfrm>
            <a:prstGeom prst="rect">
              <a:avLst/>
            </a:prstGeom>
          </p:spPr>
        </p:pic>
        <p:sp>
          <p:nvSpPr>
            <p:cNvPr id="73" name="矢印: 右 72">
              <a:extLst>
                <a:ext uri="{FF2B5EF4-FFF2-40B4-BE49-F238E27FC236}">
                  <a16:creationId xmlns:a16="http://schemas.microsoft.com/office/drawing/2014/main" id="{2C765F8E-7915-4848-852B-5212A5D6781D}"/>
                </a:ext>
              </a:extLst>
            </p:cNvPr>
            <p:cNvSpPr/>
            <p:nvPr/>
          </p:nvSpPr>
          <p:spPr>
            <a:xfrm>
              <a:off x="6796096" y="2144233"/>
              <a:ext cx="2882085" cy="528721"/>
            </a:xfrm>
            <a:prstGeom prst="rightArrow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grpSp>
          <p:nvGrpSpPr>
            <p:cNvPr id="142" name="グループ化 141">
              <a:extLst>
                <a:ext uri="{FF2B5EF4-FFF2-40B4-BE49-F238E27FC236}">
                  <a16:creationId xmlns:a16="http://schemas.microsoft.com/office/drawing/2014/main" id="{11FA1DC8-5853-4027-9411-F5931C0F24DF}"/>
                </a:ext>
              </a:extLst>
            </p:cNvPr>
            <p:cNvGrpSpPr/>
            <p:nvPr/>
          </p:nvGrpSpPr>
          <p:grpSpPr>
            <a:xfrm>
              <a:off x="3488928" y="4180399"/>
              <a:ext cx="1658879" cy="1809793"/>
              <a:chOff x="4716685" y="4065497"/>
              <a:chExt cx="2011142" cy="2104911"/>
            </a:xfrm>
          </p:grpSpPr>
          <p:sp>
            <p:nvSpPr>
              <p:cNvPr id="80" name="フローチャート: 結合子 79">
                <a:extLst>
                  <a:ext uri="{FF2B5EF4-FFF2-40B4-BE49-F238E27FC236}">
                    <a16:creationId xmlns:a16="http://schemas.microsoft.com/office/drawing/2014/main" id="{3343B419-B143-49C2-8932-74448FE31B90}"/>
                  </a:ext>
                </a:extLst>
              </p:cNvPr>
              <p:cNvSpPr/>
              <p:nvPr/>
            </p:nvSpPr>
            <p:spPr>
              <a:xfrm>
                <a:off x="4716685" y="4065497"/>
                <a:ext cx="440304" cy="436685"/>
              </a:xfrm>
              <a:prstGeom prst="flowChartConnector">
                <a:avLst/>
              </a:prstGeom>
              <a:ln w="1905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400"/>
              </a:p>
            </p:txBody>
          </p:sp>
          <p:sp>
            <p:nvSpPr>
              <p:cNvPr id="81" name="フローチャート: 結合子 80">
                <a:extLst>
                  <a:ext uri="{FF2B5EF4-FFF2-40B4-BE49-F238E27FC236}">
                    <a16:creationId xmlns:a16="http://schemas.microsoft.com/office/drawing/2014/main" id="{7C9D5E52-0163-4D7E-A065-616F7574A8EE}"/>
                  </a:ext>
                </a:extLst>
              </p:cNvPr>
              <p:cNvSpPr/>
              <p:nvPr/>
            </p:nvSpPr>
            <p:spPr>
              <a:xfrm>
                <a:off x="4716685" y="4619972"/>
                <a:ext cx="440304" cy="436685"/>
              </a:xfrm>
              <a:prstGeom prst="flowChartConnector">
                <a:avLst/>
              </a:prstGeom>
              <a:ln w="1905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400"/>
              </a:p>
            </p:txBody>
          </p:sp>
          <p:sp>
            <p:nvSpPr>
              <p:cNvPr id="82" name="フローチャート: 結合子 81">
                <a:extLst>
                  <a:ext uri="{FF2B5EF4-FFF2-40B4-BE49-F238E27FC236}">
                    <a16:creationId xmlns:a16="http://schemas.microsoft.com/office/drawing/2014/main" id="{D887484B-FC6D-4E6A-8B2A-FAC01494B5DB}"/>
                  </a:ext>
                </a:extLst>
              </p:cNvPr>
              <p:cNvSpPr/>
              <p:nvPr/>
            </p:nvSpPr>
            <p:spPr>
              <a:xfrm>
                <a:off x="4716685" y="5174447"/>
                <a:ext cx="440304" cy="436685"/>
              </a:xfrm>
              <a:prstGeom prst="flowChartConnector">
                <a:avLst/>
              </a:prstGeom>
              <a:ln w="1905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400"/>
              </a:p>
            </p:txBody>
          </p:sp>
          <p:sp>
            <p:nvSpPr>
              <p:cNvPr id="83" name="フローチャート: 結合子 82">
                <a:extLst>
                  <a:ext uri="{FF2B5EF4-FFF2-40B4-BE49-F238E27FC236}">
                    <a16:creationId xmlns:a16="http://schemas.microsoft.com/office/drawing/2014/main" id="{269734DB-BB7B-4A03-A06A-91889BCDC7E9}"/>
                  </a:ext>
                </a:extLst>
              </p:cNvPr>
              <p:cNvSpPr/>
              <p:nvPr/>
            </p:nvSpPr>
            <p:spPr>
              <a:xfrm>
                <a:off x="4716685" y="5733723"/>
                <a:ext cx="440304" cy="436685"/>
              </a:xfrm>
              <a:prstGeom prst="flowChartConnector">
                <a:avLst/>
              </a:prstGeom>
              <a:ln w="1905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400"/>
              </a:p>
            </p:txBody>
          </p:sp>
          <p:sp>
            <p:nvSpPr>
              <p:cNvPr id="84" name="フローチャート: 結合子 83">
                <a:extLst>
                  <a:ext uri="{FF2B5EF4-FFF2-40B4-BE49-F238E27FC236}">
                    <a16:creationId xmlns:a16="http://schemas.microsoft.com/office/drawing/2014/main" id="{1C94728E-0B8C-449D-BE17-F08CF89EAAA9}"/>
                  </a:ext>
                </a:extLst>
              </p:cNvPr>
              <p:cNvSpPr/>
              <p:nvPr/>
            </p:nvSpPr>
            <p:spPr>
              <a:xfrm>
                <a:off x="5502104" y="4401629"/>
                <a:ext cx="440304" cy="436685"/>
              </a:xfrm>
              <a:prstGeom prst="flowChartConnector">
                <a:avLst/>
              </a:prstGeom>
              <a:ln w="1905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400"/>
              </a:p>
            </p:txBody>
          </p:sp>
          <p:sp>
            <p:nvSpPr>
              <p:cNvPr id="85" name="フローチャート: 結合子 84">
                <a:extLst>
                  <a:ext uri="{FF2B5EF4-FFF2-40B4-BE49-F238E27FC236}">
                    <a16:creationId xmlns:a16="http://schemas.microsoft.com/office/drawing/2014/main" id="{0E5D81D0-D14D-4369-ABDB-E2355C958519}"/>
                  </a:ext>
                </a:extLst>
              </p:cNvPr>
              <p:cNvSpPr/>
              <p:nvPr/>
            </p:nvSpPr>
            <p:spPr>
              <a:xfrm>
                <a:off x="5502104" y="4956104"/>
                <a:ext cx="440304" cy="436685"/>
              </a:xfrm>
              <a:prstGeom prst="flowChartConnector">
                <a:avLst/>
              </a:prstGeom>
              <a:ln w="1905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400"/>
              </a:p>
            </p:txBody>
          </p:sp>
          <p:sp>
            <p:nvSpPr>
              <p:cNvPr id="86" name="フローチャート: 結合子 85">
                <a:extLst>
                  <a:ext uri="{FF2B5EF4-FFF2-40B4-BE49-F238E27FC236}">
                    <a16:creationId xmlns:a16="http://schemas.microsoft.com/office/drawing/2014/main" id="{01A2ECEB-2D56-4DD5-8050-B91AF5C29CEB}"/>
                  </a:ext>
                </a:extLst>
              </p:cNvPr>
              <p:cNvSpPr/>
              <p:nvPr/>
            </p:nvSpPr>
            <p:spPr>
              <a:xfrm>
                <a:off x="5502104" y="5510579"/>
                <a:ext cx="440304" cy="436685"/>
              </a:xfrm>
              <a:prstGeom prst="flowChartConnector">
                <a:avLst/>
              </a:prstGeom>
              <a:ln w="1905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400"/>
              </a:p>
            </p:txBody>
          </p:sp>
          <p:sp>
            <p:nvSpPr>
              <p:cNvPr id="87" name="フローチャート: 結合子 86">
                <a:extLst>
                  <a:ext uri="{FF2B5EF4-FFF2-40B4-BE49-F238E27FC236}">
                    <a16:creationId xmlns:a16="http://schemas.microsoft.com/office/drawing/2014/main" id="{CFB84396-9099-4494-A6C4-298941B4607B}"/>
                  </a:ext>
                </a:extLst>
              </p:cNvPr>
              <p:cNvSpPr/>
              <p:nvPr/>
            </p:nvSpPr>
            <p:spPr>
              <a:xfrm>
                <a:off x="6287523" y="4683088"/>
                <a:ext cx="440304" cy="436685"/>
              </a:xfrm>
              <a:prstGeom prst="flowChartConnector">
                <a:avLst/>
              </a:prstGeom>
              <a:ln w="1905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400"/>
              </a:p>
            </p:txBody>
          </p:sp>
          <p:sp>
            <p:nvSpPr>
              <p:cNvPr id="88" name="フローチャート: 結合子 87">
                <a:extLst>
                  <a:ext uri="{FF2B5EF4-FFF2-40B4-BE49-F238E27FC236}">
                    <a16:creationId xmlns:a16="http://schemas.microsoft.com/office/drawing/2014/main" id="{77E6AD94-7B4E-48B6-8860-7B84F1FDD96A}"/>
                  </a:ext>
                </a:extLst>
              </p:cNvPr>
              <p:cNvSpPr/>
              <p:nvPr/>
            </p:nvSpPr>
            <p:spPr>
              <a:xfrm>
                <a:off x="6287523" y="5237563"/>
                <a:ext cx="440304" cy="436685"/>
              </a:xfrm>
              <a:prstGeom prst="flowChartConnector">
                <a:avLst/>
              </a:prstGeom>
              <a:ln w="1905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400"/>
              </a:p>
            </p:txBody>
          </p:sp>
          <p:cxnSp>
            <p:nvCxnSpPr>
              <p:cNvPr id="90" name="直線矢印コネクタ 89">
                <a:extLst>
                  <a:ext uri="{FF2B5EF4-FFF2-40B4-BE49-F238E27FC236}">
                    <a16:creationId xmlns:a16="http://schemas.microsoft.com/office/drawing/2014/main" id="{DA681F6C-4936-4A65-9F92-A6D0C44B47CC}"/>
                  </a:ext>
                </a:extLst>
              </p:cNvPr>
              <p:cNvCxnSpPr>
                <a:stCxn id="80" idx="6"/>
                <a:endCxn id="84" idx="2"/>
              </p:cNvCxnSpPr>
              <p:nvPr/>
            </p:nvCxnSpPr>
            <p:spPr>
              <a:xfrm>
                <a:off x="5156989" y="4283840"/>
                <a:ext cx="345115" cy="336132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</p:cxnSp>
          <p:cxnSp>
            <p:nvCxnSpPr>
              <p:cNvPr id="91" name="直線矢印コネクタ 90">
                <a:extLst>
                  <a:ext uri="{FF2B5EF4-FFF2-40B4-BE49-F238E27FC236}">
                    <a16:creationId xmlns:a16="http://schemas.microsoft.com/office/drawing/2014/main" id="{04ECCD1C-2219-4D68-A6F6-C998ABCB624C}"/>
                  </a:ext>
                </a:extLst>
              </p:cNvPr>
              <p:cNvCxnSpPr>
                <a:cxnSpLocks/>
                <a:stCxn id="80" idx="6"/>
                <a:endCxn id="85" idx="2"/>
              </p:cNvCxnSpPr>
              <p:nvPr/>
            </p:nvCxnSpPr>
            <p:spPr>
              <a:xfrm>
                <a:off x="5156989" y="4283840"/>
                <a:ext cx="345115" cy="890607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</p:cxnSp>
          <p:cxnSp>
            <p:nvCxnSpPr>
              <p:cNvPr id="94" name="直線矢印コネクタ 93">
                <a:extLst>
                  <a:ext uri="{FF2B5EF4-FFF2-40B4-BE49-F238E27FC236}">
                    <a16:creationId xmlns:a16="http://schemas.microsoft.com/office/drawing/2014/main" id="{DB4824B8-0B0F-4A1F-A80C-F3F078191806}"/>
                  </a:ext>
                </a:extLst>
              </p:cNvPr>
              <p:cNvCxnSpPr>
                <a:cxnSpLocks/>
                <a:stCxn id="80" idx="6"/>
                <a:endCxn id="86" idx="2"/>
              </p:cNvCxnSpPr>
              <p:nvPr/>
            </p:nvCxnSpPr>
            <p:spPr>
              <a:xfrm>
                <a:off x="5156989" y="4283840"/>
                <a:ext cx="345115" cy="1445082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</p:cxnSp>
          <p:cxnSp>
            <p:nvCxnSpPr>
              <p:cNvPr id="97" name="直線矢印コネクタ 96">
                <a:extLst>
                  <a:ext uri="{FF2B5EF4-FFF2-40B4-BE49-F238E27FC236}">
                    <a16:creationId xmlns:a16="http://schemas.microsoft.com/office/drawing/2014/main" id="{5DCB3654-F821-4AD7-93FA-07F4E248A5ED}"/>
                  </a:ext>
                </a:extLst>
              </p:cNvPr>
              <p:cNvCxnSpPr>
                <a:cxnSpLocks/>
                <a:stCxn id="81" idx="6"/>
                <a:endCxn id="84" idx="2"/>
              </p:cNvCxnSpPr>
              <p:nvPr/>
            </p:nvCxnSpPr>
            <p:spPr>
              <a:xfrm flipV="1">
                <a:off x="5156989" y="4619972"/>
                <a:ext cx="345115" cy="218343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</p:cxnSp>
          <p:cxnSp>
            <p:nvCxnSpPr>
              <p:cNvPr id="98" name="直線矢印コネクタ 97">
                <a:extLst>
                  <a:ext uri="{FF2B5EF4-FFF2-40B4-BE49-F238E27FC236}">
                    <a16:creationId xmlns:a16="http://schemas.microsoft.com/office/drawing/2014/main" id="{616E6D07-436F-474B-BBC1-67BC62EDB882}"/>
                  </a:ext>
                </a:extLst>
              </p:cNvPr>
              <p:cNvCxnSpPr>
                <a:cxnSpLocks/>
                <a:stCxn id="81" idx="6"/>
                <a:endCxn id="85" idx="2"/>
              </p:cNvCxnSpPr>
              <p:nvPr/>
            </p:nvCxnSpPr>
            <p:spPr>
              <a:xfrm>
                <a:off x="5156989" y="4838315"/>
                <a:ext cx="345115" cy="336132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</p:cxnSp>
          <p:cxnSp>
            <p:nvCxnSpPr>
              <p:cNvPr id="99" name="直線矢印コネクタ 98">
                <a:extLst>
                  <a:ext uri="{FF2B5EF4-FFF2-40B4-BE49-F238E27FC236}">
                    <a16:creationId xmlns:a16="http://schemas.microsoft.com/office/drawing/2014/main" id="{2F17DF7F-CCF8-437F-BDC1-96BF430B6701}"/>
                  </a:ext>
                </a:extLst>
              </p:cNvPr>
              <p:cNvCxnSpPr>
                <a:cxnSpLocks/>
                <a:stCxn id="81" idx="6"/>
                <a:endCxn id="86" idx="2"/>
              </p:cNvCxnSpPr>
              <p:nvPr/>
            </p:nvCxnSpPr>
            <p:spPr>
              <a:xfrm>
                <a:off x="5156989" y="4838315"/>
                <a:ext cx="345115" cy="890607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</p:cxnSp>
          <p:cxnSp>
            <p:nvCxnSpPr>
              <p:cNvPr id="106" name="直線矢印コネクタ 105">
                <a:extLst>
                  <a:ext uri="{FF2B5EF4-FFF2-40B4-BE49-F238E27FC236}">
                    <a16:creationId xmlns:a16="http://schemas.microsoft.com/office/drawing/2014/main" id="{C369149D-C424-4DF3-A584-AF6AD1DC1BE5}"/>
                  </a:ext>
                </a:extLst>
              </p:cNvPr>
              <p:cNvCxnSpPr>
                <a:cxnSpLocks/>
                <a:stCxn id="82" idx="6"/>
                <a:endCxn id="84" idx="2"/>
              </p:cNvCxnSpPr>
              <p:nvPr/>
            </p:nvCxnSpPr>
            <p:spPr>
              <a:xfrm flipV="1">
                <a:off x="5156989" y="4619972"/>
                <a:ext cx="345115" cy="772818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</p:cxnSp>
          <p:cxnSp>
            <p:nvCxnSpPr>
              <p:cNvPr id="107" name="直線矢印コネクタ 106">
                <a:extLst>
                  <a:ext uri="{FF2B5EF4-FFF2-40B4-BE49-F238E27FC236}">
                    <a16:creationId xmlns:a16="http://schemas.microsoft.com/office/drawing/2014/main" id="{66B0A69E-D52D-4503-BEC6-E1046B300554}"/>
                  </a:ext>
                </a:extLst>
              </p:cNvPr>
              <p:cNvCxnSpPr>
                <a:cxnSpLocks/>
                <a:stCxn id="82" idx="6"/>
                <a:endCxn id="85" idx="2"/>
              </p:cNvCxnSpPr>
              <p:nvPr/>
            </p:nvCxnSpPr>
            <p:spPr>
              <a:xfrm flipV="1">
                <a:off x="5156989" y="5174447"/>
                <a:ext cx="345115" cy="218343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</p:cxnSp>
          <p:cxnSp>
            <p:nvCxnSpPr>
              <p:cNvPr id="108" name="直線矢印コネクタ 107">
                <a:extLst>
                  <a:ext uri="{FF2B5EF4-FFF2-40B4-BE49-F238E27FC236}">
                    <a16:creationId xmlns:a16="http://schemas.microsoft.com/office/drawing/2014/main" id="{1448E79B-57EE-4C11-8ED8-5EC5A94D0980}"/>
                  </a:ext>
                </a:extLst>
              </p:cNvPr>
              <p:cNvCxnSpPr>
                <a:cxnSpLocks/>
                <a:stCxn id="82" idx="6"/>
                <a:endCxn id="86" idx="2"/>
              </p:cNvCxnSpPr>
              <p:nvPr/>
            </p:nvCxnSpPr>
            <p:spPr>
              <a:xfrm>
                <a:off x="5156989" y="5392790"/>
                <a:ext cx="345115" cy="336132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</p:cxnSp>
          <p:cxnSp>
            <p:nvCxnSpPr>
              <p:cNvPr id="115" name="直線矢印コネクタ 114">
                <a:extLst>
                  <a:ext uri="{FF2B5EF4-FFF2-40B4-BE49-F238E27FC236}">
                    <a16:creationId xmlns:a16="http://schemas.microsoft.com/office/drawing/2014/main" id="{5EA9F99E-3370-4EF1-A5DC-D02ED90F2654}"/>
                  </a:ext>
                </a:extLst>
              </p:cNvPr>
              <p:cNvCxnSpPr>
                <a:cxnSpLocks/>
                <a:stCxn id="83" idx="6"/>
                <a:endCxn id="84" idx="2"/>
              </p:cNvCxnSpPr>
              <p:nvPr/>
            </p:nvCxnSpPr>
            <p:spPr>
              <a:xfrm flipV="1">
                <a:off x="5156989" y="4619972"/>
                <a:ext cx="345115" cy="1332094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</p:cxnSp>
          <p:cxnSp>
            <p:nvCxnSpPr>
              <p:cNvPr id="116" name="直線矢印コネクタ 115">
                <a:extLst>
                  <a:ext uri="{FF2B5EF4-FFF2-40B4-BE49-F238E27FC236}">
                    <a16:creationId xmlns:a16="http://schemas.microsoft.com/office/drawing/2014/main" id="{E56AB3F1-CF8E-490A-8B9A-8CB2208F8BD4}"/>
                  </a:ext>
                </a:extLst>
              </p:cNvPr>
              <p:cNvCxnSpPr>
                <a:cxnSpLocks/>
                <a:stCxn id="83" idx="6"/>
                <a:endCxn id="85" idx="2"/>
              </p:cNvCxnSpPr>
              <p:nvPr/>
            </p:nvCxnSpPr>
            <p:spPr>
              <a:xfrm flipV="1">
                <a:off x="5156989" y="5174447"/>
                <a:ext cx="345115" cy="777619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</p:cxnSp>
          <p:cxnSp>
            <p:nvCxnSpPr>
              <p:cNvPr id="117" name="直線矢印コネクタ 116">
                <a:extLst>
                  <a:ext uri="{FF2B5EF4-FFF2-40B4-BE49-F238E27FC236}">
                    <a16:creationId xmlns:a16="http://schemas.microsoft.com/office/drawing/2014/main" id="{8F957910-2D64-438F-9B7D-6B936AFA3F83}"/>
                  </a:ext>
                </a:extLst>
              </p:cNvPr>
              <p:cNvCxnSpPr>
                <a:cxnSpLocks/>
                <a:stCxn id="83" idx="6"/>
                <a:endCxn id="86" idx="2"/>
              </p:cNvCxnSpPr>
              <p:nvPr/>
            </p:nvCxnSpPr>
            <p:spPr>
              <a:xfrm flipV="1">
                <a:off x="5156989" y="5728922"/>
                <a:ext cx="345115" cy="223144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</p:cxnSp>
          <p:cxnSp>
            <p:nvCxnSpPr>
              <p:cNvPr id="124" name="直線矢印コネクタ 123">
                <a:extLst>
                  <a:ext uri="{FF2B5EF4-FFF2-40B4-BE49-F238E27FC236}">
                    <a16:creationId xmlns:a16="http://schemas.microsoft.com/office/drawing/2014/main" id="{D258116C-85B5-4F8F-8D12-F55CB82F783D}"/>
                  </a:ext>
                </a:extLst>
              </p:cNvPr>
              <p:cNvCxnSpPr>
                <a:cxnSpLocks/>
                <a:stCxn id="84" idx="6"/>
                <a:endCxn id="88" idx="2"/>
              </p:cNvCxnSpPr>
              <p:nvPr/>
            </p:nvCxnSpPr>
            <p:spPr>
              <a:xfrm>
                <a:off x="5942408" y="4619972"/>
                <a:ext cx="345115" cy="835934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</p:cxnSp>
          <p:cxnSp>
            <p:nvCxnSpPr>
              <p:cNvPr id="125" name="直線矢印コネクタ 124">
                <a:extLst>
                  <a:ext uri="{FF2B5EF4-FFF2-40B4-BE49-F238E27FC236}">
                    <a16:creationId xmlns:a16="http://schemas.microsoft.com/office/drawing/2014/main" id="{044CD9E6-5302-4750-AE56-20245DAE7219}"/>
                  </a:ext>
                </a:extLst>
              </p:cNvPr>
              <p:cNvCxnSpPr>
                <a:cxnSpLocks/>
                <a:stCxn id="84" idx="6"/>
                <a:endCxn id="87" idx="2"/>
              </p:cNvCxnSpPr>
              <p:nvPr/>
            </p:nvCxnSpPr>
            <p:spPr>
              <a:xfrm>
                <a:off x="5942408" y="4619972"/>
                <a:ext cx="345115" cy="281459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</p:cxnSp>
          <p:cxnSp>
            <p:nvCxnSpPr>
              <p:cNvPr id="130" name="直線矢印コネクタ 129">
                <a:extLst>
                  <a:ext uri="{FF2B5EF4-FFF2-40B4-BE49-F238E27FC236}">
                    <a16:creationId xmlns:a16="http://schemas.microsoft.com/office/drawing/2014/main" id="{073CB7BE-289C-47DA-AA89-EF0B410F7F2C}"/>
                  </a:ext>
                </a:extLst>
              </p:cNvPr>
              <p:cNvCxnSpPr>
                <a:cxnSpLocks/>
                <a:stCxn id="85" idx="6"/>
                <a:endCxn id="88" idx="2"/>
              </p:cNvCxnSpPr>
              <p:nvPr/>
            </p:nvCxnSpPr>
            <p:spPr>
              <a:xfrm>
                <a:off x="5942408" y="5174447"/>
                <a:ext cx="345115" cy="281459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</p:cxnSp>
          <p:cxnSp>
            <p:nvCxnSpPr>
              <p:cNvPr id="131" name="直線矢印コネクタ 130">
                <a:extLst>
                  <a:ext uri="{FF2B5EF4-FFF2-40B4-BE49-F238E27FC236}">
                    <a16:creationId xmlns:a16="http://schemas.microsoft.com/office/drawing/2014/main" id="{55265538-13B5-41E9-B200-855B7811260D}"/>
                  </a:ext>
                </a:extLst>
              </p:cNvPr>
              <p:cNvCxnSpPr>
                <a:cxnSpLocks/>
                <a:stCxn id="85" idx="6"/>
                <a:endCxn id="87" idx="2"/>
              </p:cNvCxnSpPr>
              <p:nvPr/>
            </p:nvCxnSpPr>
            <p:spPr>
              <a:xfrm flipV="1">
                <a:off x="5942408" y="4901431"/>
                <a:ext cx="345115" cy="273016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</p:cxnSp>
          <p:cxnSp>
            <p:nvCxnSpPr>
              <p:cNvPr id="136" name="直線矢印コネクタ 135">
                <a:extLst>
                  <a:ext uri="{FF2B5EF4-FFF2-40B4-BE49-F238E27FC236}">
                    <a16:creationId xmlns:a16="http://schemas.microsoft.com/office/drawing/2014/main" id="{2DC4671A-9CA8-480D-A80E-9D703228BCFF}"/>
                  </a:ext>
                </a:extLst>
              </p:cNvPr>
              <p:cNvCxnSpPr>
                <a:cxnSpLocks/>
                <a:stCxn id="86" idx="6"/>
                <a:endCxn id="88" idx="2"/>
              </p:cNvCxnSpPr>
              <p:nvPr/>
            </p:nvCxnSpPr>
            <p:spPr>
              <a:xfrm flipV="1">
                <a:off x="5942408" y="5455906"/>
                <a:ext cx="345115" cy="273016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</p:cxnSp>
          <p:cxnSp>
            <p:nvCxnSpPr>
              <p:cNvPr id="137" name="直線矢印コネクタ 136">
                <a:extLst>
                  <a:ext uri="{FF2B5EF4-FFF2-40B4-BE49-F238E27FC236}">
                    <a16:creationId xmlns:a16="http://schemas.microsoft.com/office/drawing/2014/main" id="{4E7ABF39-4138-445E-A495-A0815525FF89}"/>
                  </a:ext>
                </a:extLst>
              </p:cNvPr>
              <p:cNvCxnSpPr>
                <a:cxnSpLocks/>
                <a:stCxn id="86" idx="6"/>
                <a:endCxn id="87" idx="2"/>
              </p:cNvCxnSpPr>
              <p:nvPr/>
            </p:nvCxnSpPr>
            <p:spPr>
              <a:xfrm flipV="1">
                <a:off x="5942408" y="4901431"/>
                <a:ext cx="345115" cy="827491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</p:cxnSp>
        </p:grpSp>
        <p:sp>
          <p:nvSpPr>
            <p:cNvPr id="152" name="正方形/長方形 151">
              <a:extLst>
                <a:ext uri="{FF2B5EF4-FFF2-40B4-BE49-F238E27FC236}">
                  <a16:creationId xmlns:a16="http://schemas.microsoft.com/office/drawing/2014/main" id="{A55C713A-A3E8-4D86-BF39-5EAAFE5244EF}"/>
                </a:ext>
              </a:extLst>
            </p:cNvPr>
            <p:cNvSpPr/>
            <p:nvPr/>
          </p:nvSpPr>
          <p:spPr>
            <a:xfrm>
              <a:off x="5757114" y="4310661"/>
              <a:ext cx="1874866" cy="1585062"/>
            </a:xfrm>
            <a:prstGeom prst="rect">
              <a:avLst/>
            </a:prstGeom>
            <a:solidFill>
              <a:srgbClr val="CCECFF"/>
            </a:solidFill>
            <a:ln w="1905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400" dirty="0"/>
            </a:p>
          </p:txBody>
        </p:sp>
        <p:sp>
          <p:nvSpPr>
            <p:cNvPr id="149" name="楕円 148">
              <a:extLst>
                <a:ext uri="{FF2B5EF4-FFF2-40B4-BE49-F238E27FC236}">
                  <a16:creationId xmlns:a16="http://schemas.microsoft.com/office/drawing/2014/main" id="{129F8321-B284-4882-A715-405279B79399}"/>
                </a:ext>
              </a:extLst>
            </p:cNvPr>
            <p:cNvSpPr/>
            <p:nvPr/>
          </p:nvSpPr>
          <p:spPr>
            <a:xfrm>
              <a:off x="6600650" y="5269452"/>
              <a:ext cx="835923" cy="486004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 sz="1400"/>
            </a:p>
          </p:txBody>
        </p:sp>
        <p:sp>
          <p:nvSpPr>
            <p:cNvPr id="150" name="楕円 149">
              <a:extLst>
                <a:ext uri="{FF2B5EF4-FFF2-40B4-BE49-F238E27FC236}">
                  <a16:creationId xmlns:a16="http://schemas.microsoft.com/office/drawing/2014/main" id="{0D93A93B-2D82-473E-B33C-3B3D847DBF06}"/>
                </a:ext>
              </a:extLst>
            </p:cNvPr>
            <p:cNvSpPr/>
            <p:nvPr/>
          </p:nvSpPr>
          <p:spPr>
            <a:xfrm rot="2143402">
              <a:off x="6529166" y="4601043"/>
              <a:ext cx="1081258" cy="374010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2700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400"/>
            </a:p>
          </p:txBody>
        </p:sp>
        <p:sp>
          <p:nvSpPr>
            <p:cNvPr id="151" name="楕円 150">
              <a:extLst>
                <a:ext uri="{FF2B5EF4-FFF2-40B4-BE49-F238E27FC236}">
                  <a16:creationId xmlns:a16="http://schemas.microsoft.com/office/drawing/2014/main" id="{E6664934-085C-4A60-8170-3F85ABBB3C66}"/>
                </a:ext>
              </a:extLst>
            </p:cNvPr>
            <p:cNvSpPr/>
            <p:nvPr/>
          </p:nvSpPr>
          <p:spPr>
            <a:xfrm rot="5745156">
              <a:off x="5692889" y="4672419"/>
              <a:ext cx="993786" cy="696346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 sz="1400"/>
            </a:p>
          </p:txBody>
        </p:sp>
        <p:sp>
          <p:nvSpPr>
            <p:cNvPr id="157" name="テキスト ボックス 156">
              <a:extLst>
                <a:ext uri="{FF2B5EF4-FFF2-40B4-BE49-F238E27FC236}">
                  <a16:creationId xmlns:a16="http://schemas.microsoft.com/office/drawing/2014/main" id="{23FDD9C1-F5A4-4B35-AECF-C2AE4AC9DCD5}"/>
                </a:ext>
              </a:extLst>
            </p:cNvPr>
            <p:cNvSpPr txBox="1"/>
            <p:nvPr/>
          </p:nvSpPr>
          <p:spPr>
            <a:xfrm>
              <a:off x="2746647" y="1381610"/>
              <a:ext cx="1210589" cy="387183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rtlCol="0">
              <a:spAutoFit/>
            </a:bodyPr>
            <a:lstStyle/>
            <a:p>
              <a:r>
                <a:rPr kumimoji="1" lang="ja-JP" altLang="en-US" sz="1600" dirty="0"/>
                <a:t>入力画像</a:t>
              </a:r>
            </a:p>
          </p:txBody>
        </p:sp>
        <p:pic>
          <p:nvPicPr>
            <p:cNvPr id="158" name="図 157">
              <a:extLst>
                <a:ext uri="{FF2B5EF4-FFF2-40B4-BE49-F238E27FC236}">
                  <a16:creationId xmlns:a16="http://schemas.microsoft.com/office/drawing/2014/main" id="{526BC8CF-7CF8-4BB3-ADB9-B1CF2258C5A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65271" y="1266636"/>
              <a:ext cx="1381941" cy="777343"/>
            </a:xfrm>
            <a:prstGeom prst="rect">
              <a:avLst/>
            </a:prstGeom>
          </p:spPr>
        </p:pic>
        <p:pic>
          <p:nvPicPr>
            <p:cNvPr id="160" name="図 159">
              <a:extLst>
                <a:ext uri="{FF2B5EF4-FFF2-40B4-BE49-F238E27FC236}">
                  <a16:creationId xmlns:a16="http://schemas.microsoft.com/office/drawing/2014/main" id="{66A46EC0-A22E-4D21-8580-1CFD49587DE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83435" y="1124718"/>
              <a:ext cx="1381941" cy="777343"/>
            </a:xfrm>
            <a:prstGeom prst="rect">
              <a:avLst/>
            </a:prstGeom>
          </p:spPr>
        </p:pic>
        <p:pic>
          <p:nvPicPr>
            <p:cNvPr id="161" name="図 160">
              <a:extLst>
                <a:ext uri="{FF2B5EF4-FFF2-40B4-BE49-F238E27FC236}">
                  <a16:creationId xmlns:a16="http://schemas.microsoft.com/office/drawing/2014/main" id="{4074E114-B33D-4813-8C28-58F4802048A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92476" y="990892"/>
              <a:ext cx="1381941" cy="777343"/>
            </a:xfrm>
            <a:prstGeom prst="rect">
              <a:avLst/>
            </a:prstGeom>
          </p:spPr>
        </p:pic>
        <p:sp>
          <p:nvSpPr>
            <p:cNvPr id="159" name="テキスト ボックス 158">
              <a:extLst>
                <a:ext uri="{FF2B5EF4-FFF2-40B4-BE49-F238E27FC236}">
                  <a16:creationId xmlns:a16="http://schemas.microsoft.com/office/drawing/2014/main" id="{11C85D93-A92B-4213-9EE9-4F6FBBDD8D6F}"/>
                </a:ext>
              </a:extLst>
            </p:cNvPr>
            <p:cNvSpPr txBox="1"/>
            <p:nvPr/>
          </p:nvSpPr>
          <p:spPr>
            <a:xfrm>
              <a:off x="6899919" y="1397710"/>
              <a:ext cx="1467068" cy="387183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rtlCol="0">
              <a:spAutoFit/>
            </a:bodyPr>
            <a:lstStyle/>
            <a:p>
              <a:r>
                <a:rPr kumimoji="1" lang="ja-JP" altLang="en-US" sz="1600" dirty="0"/>
                <a:t>類似画像群</a:t>
              </a:r>
            </a:p>
          </p:txBody>
        </p:sp>
      </p:grpSp>
      <p:sp>
        <p:nvSpPr>
          <p:cNvPr id="166" name="テキスト ボックス 165">
            <a:extLst>
              <a:ext uri="{FF2B5EF4-FFF2-40B4-BE49-F238E27FC236}">
                <a16:creationId xmlns:a16="http://schemas.microsoft.com/office/drawing/2014/main" id="{263C34D1-680D-40F8-8E9A-79508A6FD607}"/>
              </a:ext>
            </a:extLst>
          </p:cNvPr>
          <p:cNvSpPr txBox="1"/>
          <p:nvPr/>
        </p:nvSpPr>
        <p:spPr>
          <a:xfrm>
            <a:off x="533400" y="950306"/>
            <a:ext cx="1400234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000" dirty="0"/>
              <a:t>STEP1</a:t>
            </a:r>
            <a:endParaRPr kumimoji="1" lang="ja-JP" altLang="en-US" sz="2000" dirty="0"/>
          </a:p>
        </p:txBody>
      </p:sp>
      <p:sp>
        <p:nvSpPr>
          <p:cNvPr id="167" name="テキスト ボックス 166">
            <a:extLst>
              <a:ext uri="{FF2B5EF4-FFF2-40B4-BE49-F238E27FC236}">
                <a16:creationId xmlns:a16="http://schemas.microsoft.com/office/drawing/2014/main" id="{659EE230-C034-4566-99D5-F7DFCF4DD62E}"/>
              </a:ext>
            </a:extLst>
          </p:cNvPr>
          <p:cNvSpPr txBox="1"/>
          <p:nvPr/>
        </p:nvSpPr>
        <p:spPr>
          <a:xfrm>
            <a:off x="2751393" y="4004922"/>
            <a:ext cx="1028328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000" dirty="0"/>
              <a:t>STEP2</a:t>
            </a:r>
            <a:endParaRPr kumimoji="1" lang="ja-JP" altLang="en-US" sz="2000" dirty="0"/>
          </a:p>
        </p:txBody>
      </p:sp>
      <p:sp>
        <p:nvSpPr>
          <p:cNvPr id="168" name="テキスト ボックス 167">
            <a:extLst>
              <a:ext uri="{FF2B5EF4-FFF2-40B4-BE49-F238E27FC236}">
                <a16:creationId xmlns:a16="http://schemas.microsoft.com/office/drawing/2014/main" id="{2115897F-65D9-4F45-9AC8-75C901C8255C}"/>
              </a:ext>
            </a:extLst>
          </p:cNvPr>
          <p:cNvSpPr txBox="1"/>
          <p:nvPr/>
        </p:nvSpPr>
        <p:spPr>
          <a:xfrm>
            <a:off x="8735641" y="3950752"/>
            <a:ext cx="1055293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000" dirty="0"/>
              <a:t>STEP3</a:t>
            </a:r>
            <a:endParaRPr kumimoji="1" lang="ja-JP" altLang="en-US" sz="2000" dirty="0"/>
          </a:p>
        </p:txBody>
      </p:sp>
      <p:pic>
        <p:nvPicPr>
          <p:cNvPr id="170" name="グラフィックス 169" descr="スマート フォン">
            <a:extLst>
              <a:ext uri="{FF2B5EF4-FFF2-40B4-BE49-F238E27FC236}">
                <a16:creationId xmlns:a16="http://schemas.microsoft.com/office/drawing/2014/main" id="{24E1448C-3200-4E60-8C25-4F41C74593A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254455" y="1893857"/>
            <a:ext cx="914400" cy="914400"/>
          </a:xfrm>
          <a:prstGeom prst="rect">
            <a:avLst/>
          </a:prstGeom>
        </p:spPr>
      </p:pic>
      <p:pic>
        <p:nvPicPr>
          <p:cNvPr id="172" name="グラフィックス 171" descr="研究">
            <a:extLst>
              <a:ext uri="{FF2B5EF4-FFF2-40B4-BE49-F238E27FC236}">
                <a16:creationId xmlns:a16="http://schemas.microsoft.com/office/drawing/2014/main" id="{C9BE0F32-9E5A-4F73-85A5-659B4946AB2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373566" y="1361273"/>
            <a:ext cx="914400" cy="914400"/>
          </a:xfrm>
          <a:prstGeom prst="rect">
            <a:avLst/>
          </a:prstGeom>
        </p:spPr>
      </p:pic>
      <p:pic>
        <p:nvPicPr>
          <p:cNvPr id="174" name="グラフィックス 173" descr="統計">
            <a:extLst>
              <a:ext uri="{FF2B5EF4-FFF2-40B4-BE49-F238E27FC236}">
                <a16:creationId xmlns:a16="http://schemas.microsoft.com/office/drawing/2014/main" id="{89D4C29F-2DA1-47B1-BCC7-17247CCF197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068075" y="1356334"/>
            <a:ext cx="914400" cy="911062"/>
          </a:xfrm>
          <a:prstGeom prst="rect">
            <a:avLst/>
          </a:prstGeom>
        </p:spPr>
      </p:pic>
      <p:pic>
        <p:nvPicPr>
          <p:cNvPr id="176" name="グラフィックス 175" descr="歯車 1 つ">
            <a:extLst>
              <a:ext uri="{FF2B5EF4-FFF2-40B4-BE49-F238E27FC236}">
                <a16:creationId xmlns:a16="http://schemas.microsoft.com/office/drawing/2014/main" id="{BBA79F73-D959-4BB4-9DEB-D6C10A59AF2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9796214" y="2014819"/>
            <a:ext cx="914400" cy="914400"/>
          </a:xfrm>
          <a:prstGeom prst="rect">
            <a:avLst/>
          </a:prstGeom>
        </p:spPr>
      </p:pic>
      <p:sp>
        <p:nvSpPr>
          <p:cNvPr id="179" name="テキスト ボックス 178">
            <a:extLst>
              <a:ext uri="{FF2B5EF4-FFF2-40B4-BE49-F238E27FC236}">
                <a16:creationId xmlns:a16="http://schemas.microsoft.com/office/drawing/2014/main" id="{62C79E00-0BCD-42F9-967C-B37CA47303DE}"/>
              </a:ext>
            </a:extLst>
          </p:cNvPr>
          <p:cNvSpPr txBox="1"/>
          <p:nvPr/>
        </p:nvSpPr>
        <p:spPr>
          <a:xfrm>
            <a:off x="9172448" y="2968037"/>
            <a:ext cx="2332768" cy="40011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000" dirty="0"/>
              <a:t>各種サービス</a:t>
            </a:r>
          </a:p>
        </p:txBody>
      </p:sp>
      <p:sp>
        <p:nvSpPr>
          <p:cNvPr id="180" name="テキスト ボックス 179">
            <a:extLst>
              <a:ext uri="{FF2B5EF4-FFF2-40B4-BE49-F238E27FC236}">
                <a16:creationId xmlns:a16="http://schemas.microsoft.com/office/drawing/2014/main" id="{11D660A8-1ADE-49F8-A213-692CD745EAB4}"/>
              </a:ext>
            </a:extLst>
          </p:cNvPr>
          <p:cNvSpPr txBox="1"/>
          <p:nvPr/>
        </p:nvSpPr>
        <p:spPr>
          <a:xfrm>
            <a:off x="7980043" y="5901950"/>
            <a:ext cx="1221522" cy="584775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ja-JP" altLang="en-US" sz="1600" dirty="0"/>
              <a:t>画像特徴</a:t>
            </a:r>
            <a:endParaRPr lang="en-US" altLang="ja-JP" sz="1600" dirty="0"/>
          </a:p>
          <a:p>
            <a:pPr algn="ctr"/>
            <a:r>
              <a:rPr kumimoji="1" lang="ja-JP" altLang="en-US" sz="1600" dirty="0"/>
              <a:t>画像データ</a:t>
            </a:r>
          </a:p>
        </p:txBody>
      </p:sp>
      <p:sp>
        <p:nvSpPr>
          <p:cNvPr id="70" name="テキスト ボックス 69">
            <a:extLst>
              <a:ext uri="{FF2B5EF4-FFF2-40B4-BE49-F238E27FC236}">
                <a16:creationId xmlns:a16="http://schemas.microsoft.com/office/drawing/2014/main" id="{0229B36C-DDEE-4E56-98A2-4967F0E9BD25}"/>
              </a:ext>
            </a:extLst>
          </p:cNvPr>
          <p:cNvSpPr txBox="1"/>
          <p:nvPr/>
        </p:nvSpPr>
        <p:spPr>
          <a:xfrm>
            <a:off x="8893013" y="950306"/>
            <a:ext cx="1089461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000" dirty="0"/>
              <a:t>EXTRA</a:t>
            </a:r>
            <a:endParaRPr kumimoji="1" lang="ja-JP" altLang="en-US" sz="2000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F7E0E0C-D126-4EAD-BDDA-901832763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5CAA6-C1B5-4A43-9CE1-953BE3D04F1F}" type="slidenum">
              <a:rPr kumimoji="1" lang="ja-JP" altLang="en-US" smtClean="0"/>
              <a:t>2</a:t>
            </a:fld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8D992E0-F79C-44AD-BBB7-D3AB63AAD0A8}"/>
              </a:ext>
            </a:extLst>
          </p:cNvPr>
          <p:cNvSpPr txBox="1"/>
          <p:nvPr/>
        </p:nvSpPr>
        <p:spPr>
          <a:xfrm>
            <a:off x="230818" y="3611118"/>
            <a:ext cx="2468558" cy="304698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sz="1600" b="1" dirty="0"/>
              <a:t>STEP1</a:t>
            </a:r>
          </a:p>
          <a:p>
            <a:r>
              <a:rPr kumimoji="1" lang="ja-JP" altLang="en-US" sz="1600" dirty="0"/>
              <a:t>・フロントエンド実装</a:t>
            </a:r>
            <a:endParaRPr lang="en-US" altLang="ja-JP" sz="1600" dirty="0"/>
          </a:p>
          <a:p>
            <a:endParaRPr kumimoji="1" lang="en-US" altLang="ja-JP" sz="1600" dirty="0"/>
          </a:p>
          <a:p>
            <a:r>
              <a:rPr kumimoji="1" lang="en-US" altLang="ja-JP" sz="1600" b="1" dirty="0"/>
              <a:t>STEP2</a:t>
            </a:r>
          </a:p>
          <a:p>
            <a:r>
              <a:rPr kumimoji="1" lang="ja-JP" altLang="en-US" sz="1600" dirty="0"/>
              <a:t>・特徴抽出アルゴリズム</a:t>
            </a:r>
            <a:endParaRPr kumimoji="1" lang="en-US" altLang="ja-JP" sz="1600" dirty="0"/>
          </a:p>
          <a:p>
            <a:r>
              <a:rPr kumimoji="1" lang="ja-JP" altLang="en-US" sz="1600" dirty="0"/>
              <a:t>・分類アルゴリズム</a:t>
            </a:r>
            <a:endParaRPr lang="en-US" altLang="ja-JP" sz="1600" dirty="0"/>
          </a:p>
          <a:p>
            <a:endParaRPr kumimoji="1" lang="en-US" altLang="ja-JP" sz="1600" b="1" dirty="0"/>
          </a:p>
          <a:p>
            <a:r>
              <a:rPr kumimoji="1" lang="en-US" altLang="ja-JP" sz="1600" b="1" dirty="0"/>
              <a:t>STEP3</a:t>
            </a:r>
          </a:p>
          <a:p>
            <a:r>
              <a:rPr lang="ja-JP" altLang="en-US" sz="1600" dirty="0"/>
              <a:t>・画像データベース</a:t>
            </a:r>
            <a:endParaRPr kumimoji="1" lang="en-US" altLang="ja-JP" sz="1600" dirty="0"/>
          </a:p>
          <a:p>
            <a:endParaRPr lang="en-US" altLang="ja-JP" sz="1600" b="1" dirty="0"/>
          </a:p>
          <a:p>
            <a:r>
              <a:rPr lang="en-US" altLang="ja-JP" sz="1600" b="1" dirty="0"/>
              <a:t>EXTRA</a:t>
            </a:r>
          </a:p>
          <a:p>
            <a:r>
              <a:rPr kumimoji="1" lang="ja-JP" altLang="en-US" sz="1600" dirty="0"/>
              <a:t>・各種サービスへの実装</a:t>
            </a:r>
          </a:p>
        </p:txBody>
      </p:sp>
    </p:spTree>
    <p:extLst>
      <p:ext uri="{BB962C8B-B14F-4D97-AF65-F5344CB8AC3E}">
        <p14:creationId xmlns:p14="http://schemas.microsoft.com/office/powerpoint/2010/main" val="10872785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四角形: 角を丸くする 23">
            <a:extLst>
              <a:ext uri="{FF2B5EF4-FFF2-40B4-BE49-F238E27FC236}">
                <a16:creationId xmlns:a16="http://schemas.microsoft.com/office/drawing/2014/main" id="{F381613E-EF61-4450-9EB5-71D8AC202DD9}"/>
              </a:ext>
            </a:extLst>
          </p:cNvPr>
          <p:cNvSpPr/>
          <p:nvPr/>
        </p:nvSpPr>
        <p:spPr>
          <a:xfrm>
            <a:off x="723900" y="1914268"/>
            <a:ext cx="10744200" cy="3557494"/>
          </a:xfrm>
          <a:prstGeom prst="round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71D6580-69AD-49A4-954C-A7BF247CA5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7472" y="129164"/>
            <a:ext cx="11497056" cy="1019977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ja-JP" altLang="en-US" sz="4000" b="1" dirty="0"/>
              <a:t>アルゴリズム概要</a:t>
            </a:r>
            <a:endParaRPr lang="en-US" altLang="ja-JP" sz="4000" b="1" dirty="0"/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179A62B8-845D-403D-B1EA-DB95484330AF}"/>
              </a:ext>
            </a:extLst>
          </p:cNvPr>
          <p:cNvSpPr txBox="1"/>
          <p:nvPr/>
        </p:nvSpPr>
        <p:spPr>
          <a:xfrm flipH="1">
            <a:off x="2616708" y="1747182"/>
            <a:ext cx="6267450" cy="461665"/>
          </a:xfrm>
          <a:prstGeom prst="rect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dirty="0"/>
              <a:t>画像検索の高速化を実現する仕組み</a:t>
            </a:r>
            <a:endParaRPr kumimoji="1" lang="ja-JP" altLang="en-US" sz="2400" dirty="0"/>
          </a:p>
        </p:txBody>
      </p:sp>
      <p:graphicFrame>
        <p:nvGraphicFramePr>
          <p:cNvPr id="25" name="表 25">
            <a:extLst>
              <a:ext uri="{FF2B5EF4-FFF2-40B4-BE49-F238E27FC236}">
                <a16:creationId xmlns:a16="http://schemas.microsoft.com/office/drawing/2014/main" id="{BDF6E1A2-3502-409E-BFE9-96EF27D2C1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3270739"/>
              </p:ext>
            </p:extLst>
          </p:nvPr>
        </p:nvGraphicFramePr>
        <p:xfrm>
          <a:off x="7687781" y="2947991"/>
          <a:ext cx="2132715" cy="15674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0905">
                  <a:extLst>
                    <a:ext uri="{9D8B030D-6E8A-4147-A177-3AD203B41FA5}">
                      <a16:colId xmlns:a16="http://schemas.microsoft.com/office/drawing/2014/main" val="1067600770"/>
                    </a:ext>
                  </a:extLst>
                </a:gridCol>
                <a:gridCol w="710905">
                  <a:extLst>
                    <a:ext uri="{9D8B030D-6E8A-4147-A177-3AD203B41FA5}">
                      <a16:colId xmlns:a16="http://schemas.microsoft.com/office/drawing/2014/main" val="2965378136"/>
                    </a:ext>
                  </a:extLst>
                </a:gridCol>
                <a:gridCol w="710905">
                  <a:extLst>
                    <a:ext uri="{9D8B030D-6E8A-4147-A177-3AD203B41FA5}">
                      <a16:colId xmlns:a16="http://schemas.microsoft.com/office/drawing/2014/main" val="3475995203"/>
                    </a:ext>
                  </a:extLst>
                </a:gridCol>
              </a:tblGrid>
              <a:tr h="355808">
                <a:tc>
                  <a:txBody>
                    <a:bodyPr/>
                    <a:lstStyle/>
                    <a:p>
                      <a:r>
                        <a:rPr kumimoji="1" lang="ja-JP" altLang="en-US" sz="1400" dirty="0"/>
                        <a:t>猫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400" dirty="0"/>
                        <a:t>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400" dirty="0"/>
                        <a:t>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2612547"/>
                  </a:ext>
                </a:extLst>
              </a:tr>
              <a:tr h="403865">
                <a:tc>
                  <a:txBody>
                    <a:bodyPr/>
                    <a:lstStyle/>
                    <a:p>
                      <a:r>
                        <a:rPr kumimoji="1" lang="en-US" altLang="ja-JP" sz="1400" dirty="0"/>
                        <a:t>Cat_1</a:t>
                      </a:r>
                      <a:endParaRPr kumimoji="1" lang="ja-JP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dirty="0"/>
                        <a:t>Dog_1</a:t>
                      </a:r>
                      <a:endParaRPr kumimoji="1" lang="ja-JP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dirty="0"/>
                        <a:t>Bird_1</a:t>
                      </a:r>
                      <a:endParaRPr kumimoji="1" lang="ja-JP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5463086"/>
                  </a:ext>
                </a:extLst>
              </a:tr>
              <a:tr h="403865">
                <a:tc>
                  <a:txBody>
                    <a:bodyPr/>
                    <a:lstStyle/>
                    <a:p>
                      <a:r>
                        <a:rPr kumimoji="1" lang="en-US" altLang="ja-JP" sz="1400" dirty="0"/>
                        <a:t>Cat_2</a:t>
                      </a:r>
                      <a:endParaRPr kumimoji="1" lang="ja-JP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dirty="0"/>
                        <a:t>Dog_2</a:t>
                      </a:r>
                      <a:endParaRPr kumimoji="1" lang="ja-JP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dirty="0"/>
                        <a:t>Bird_2</a:t>
                      </a:r>
                      <a:endParaRPr kumimoji="1" lang="ja-JP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4963334"/>
                  </a:ext>
                </a:extLst>
              </a:tr>
              <a:tr h="403865">
                <a:tc>
                  <a:txBody>
                    <a:bodyPr/>
                    <a:lstStyle/>
                    <a:p>
                      <a:r>
                        <a:rPr kumimoji="1" lang="en-US" altLang="ja-JP" sz="1400" dirty="0"/>
                        <a:t>Cat_3</a:t>
                      </a:r>
                      <a:endParaRPr kumimoji="1" lang="ja-JP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dirty="0"/>
                        <a:t>Dog_3</a:t>
                      </a:r>
                      <a:endParaRPr kumimoji="1" lang="ja-JP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dirty="0"/>
                        <a:t>Bird_3</a:t>
                      </a:r>
                      <a:endParaRPr kumimoji="1" lang="ja-JP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3616988"/>
                  </a:ext>
                </a:extLst>
              </a:tr>
            </a:tbl>
          </a:graphicData>
        </a:graphic>
      </p:graphicFrame>
      <p:sp>
        <p:nvSpPr>
          <p:cNvPr id="26" name="矢印: 右 25">
            <a:extLst>
              <a:ext uri="{FF2B5EF4-FFF2-40B4-BE49-F238E27FC236}">
                <a16:creationId xmlns:a16="http://schemas.microsoft.com/office/drawing/2014/main" id="{317B5293-B47D-4452-BA9B-434DBB8FB38A}"/>
              </a:ext>
            </a:extLst>
          </p:cNvPr>
          <p:cNvSpPr/>
          <p:nvPr/>
        </p:nvSpPr>
        <p:spPr>
          <a:xfrm>
            <a:off x="10023862" y="3234381"/>
            <a:ext cx="1315350" cy="1043916"/>
          </a:xfrm>
          <a:prstGeom prst="rightArrow">
            <a:avLst>
              <a:gd name="adj1" fmla="val 50000"/>
              <a:gd name="adj2" fmla="val 4087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600" dirty="0"/>
              <a:t>類似画像</a:t>
            </a:r>
            <a:endParaRPr kumimoji="1" lang="en-US" altLang="ja-JP" sz="1600" dirty="0"/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343C8663-1383-4D7D-B32C-13BD0DA1517A}"/>
              </a:ext>
            </a:extLst>
          </p:cNvPr>
          <p:cNvSpPr txBox="1"/>
          <p:nvPr/>
        </p:nvSpPr>
        <p:spPr>
          <a:xfrm>
            <a:off x="7555958" y="4677316"/>
            <a:ext cx="28189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b="1" dirty="0">
                <a:solidFill>
                  <a:srgbClr val="C00000"/>
                </a:solidFill>
              </a:rPr>
              <a:t>索引</a:t>
            </a:r>
            <a:r>
              <a:rPr lang="ja-JP" altLang="en-US" dirty="0"/>
              <a:t>：</a:t>
            </a:r>
            <a:r>
              <a:rPr lang="ja-JP" altLang="en-US" b="1" dirty="0"/>
              <a:t>代表特徴ベクトル</a:t>
            </a:r>
            <a:endParaRPr lang="en-US" altLang="ja-JP" b="1" dirty="0"/>
          </a:p>
          <a:p>
            <a:r>
              <a:rPr kumimoji="1" lang="ja-JP" altLang="en-US" dirty="0"/>
              <a:t>実データ：画像</a:t>
            </a:r>
          </a:p>
        </p:txBody>
      </p:sp>
      <p:grpSp>
        <p:nvGrpSpPr>
          <p:cNvPr id="39" name="グループ化 38">
            <a:extLst>
              <a:ext uri="{FF2B5EF4-FFF2-40B4-BE49-F238E27FC236}">
                <a16:creationId xmlns:a16="http://schemas.microsoft.com/office/drawing/2014/main" id="{581636CC-644A-4280-B8A8-E7FFC1C6CB64}"/>
              </a:ext>
            </a:extLst>
          </p:cNvPr>
          <p:cNvGrpSpPr/>
          <p:nvPr/>
        </p:nvGrpSpPr>
        <p:grpSpPr>
          <a:xfrm>
            <a:off x="4973398" y="2544935"/>
            <a:ext cx="1132519" cy="1076638"/>
            <a:chOff x="4222749" y="4162759"/>
            <a:chExt cx="1885950" cy="1677652"/>
          </a:xfrm>
        </p:grpSpPr>
        <p:cxnSp>
          <p:nvCxnSpPr>
            <p:cNvPr id="29" name="直線矢印コネクタ 28">
              <a:extLst>
                <a:ext uri="{FF2B5EF4-FFF2-40B4-BE49-F238E27FC236}">
                  <a16:creationId xmlns:a16="http://schemas.microsoft.com/office/drawing/2014/main" id="{D5FB2AF4-21C4-4B9F-A512-0E17E1032087}"/>
                </a:ext>
              </a:extLst>
            </p:cNvPr>
            <p:cNvCxnSpPr/>
            <p:nvPr/>
          </p:nvCxnSpPr>
          <p:spPr>
            <a:xfrm flipV="1">
              <a:off x="4222749" y="4162759"/>
              <a:ext cx="0" cy="167765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線矢印コネクタ 29">
              <a:extLst>
                <a:ext uri="{FF2B5EF4-FFF2-40B4-BE49-F238E27FC236}">
                  <a16:creationId xmlns:a16="http://schemas.microsoft.com/office/drawing/2014/main" id="{41EEEE5C-6A0B-4F29-9FC0-CBD57B9C54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22749" y="5840410"/>
              <a:ext cx="1885950" cy="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楕円 34">
              <a:extLst>
                <a:ext uri="{FF2B5EF4-FFF2-40B4-BE49-F238E27FC236}">
                  <a16:creationId xmlns:a16="http://schemas.microsoft.com/office/drawing/2014/main" id="{02934B5A-890C-48C6-B1C1-42ED9F9C0FB5}"/>
                </a:ext>
              </a:extLst>
            </p:cNvPr>
            <p:cNvSpPr/>
            <p:nvPr/>
          </p:nvSpPr>
          <p:spPr>
            <a:xfrm>
              <a:off x="5057777" y="4371624"/>
              <a:ext cx="742950" cy="581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dirty="0"/>
                <a:t>猫</a:t>
              </a:r>
            </a:p>
          </p:txBody>
        </p:sp>
        <p:sp>
          <p:nvSpPr>
            <p:cNvPr id="36" name="楕円 35">
              <a:extLst>
                <a:ext uri="{FF2B5EF4-FFF2-40B4-BE49-F238E27FC236}">
                  <a16:creationId xmlns:a16="http://schemas.microsoft.com/office/drawing/2014/main" id="{806F2494-6820-4B96-BC5B-FE247CAEE488}"/>
                </a:ext>
              </a:extLst>
            </p:cNvPr>
            <p:cNvSpPr/>
            <p:nvPr/>
          </p:nvSpPr>
          <p:spPr>
            <a:xfrm>
              <a:off x="4297426" y="4722655"/>
              <a:ext cx="742950" cy="581025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dirty="0"/>
                <a:t>犬</a:t>
              </a:r>
              <a:endParaRPr kumimoji="1" lang="ja-JP" altLang="en-US" dirty="0"/>
            </a:p>
          </p:txBody>
        </p:sp>
        <p:sp>
          <p:nvSpPr>
            <p:cNvPr id="37" name="楕円 36">
              <a:extLst>
                <a:ext uri="{FF2B5EF4-FFF2-40B4-BE49-F238E27FC236}">
                  <a16:creationId xmlns:a16="http://schemas.microsoft.com/office/drawing/2014/main" id="{423947EC-137C-4A4C-840F-1793F34697EC}"/>
                </a:ext>
              </a:extLst>
            </p:cNvPr>
            <p:cNvSpPr/>
            <p:nvPr/>
          </p:nvSpPr>
          <p:spPr>
            <a:xfrm>
              <a:off x="5115052" y="5103237"/>
              <a:ext cx="742950" cy="581025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dirty="0"/>
                <a:t>鳥</a:t>
              </a:r>
            </a:p>
          </p:txBody>
        </p:sp>
      </p:grpSp>
      <p:sp>
        <p:nvSpPr>
          <p:cNvPr id="38" name="矢印: 右 37">
            <a:extLst>
              <a:ext uri="{FF2B5EF4-FFF2-40B4-BE49-F238E27FC236}">
                <a16:creationId xmlns:a16="http://schemas.microsoft.com/office/drawing/2014/main" id="{FBAE598A-6427-4F6B-AE23-FBBE827F8527}"/>
              </a:ext>
            </a:extLst>
          </p:cNvPr>
          <p:cNvSpPr/>
          <p:nvPr/>
        </p:nvSpPr>
        <p:spPr>
          <a:xfrm>
            <a:off x="6269106" y="2802595"/>
            <a:ext cx="1291488" cy="508751"/>
          </a:xfrm>
          <a:prstGeom prst="rightArrow">
            <a:avLst>
              <a:gd name="adj1" fmla="val 55232"/>
              <a:gd name="adj2" fmla="val 7500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600" dirty="0"/>
              <a:t>事前分類</a:t>
            </a:r>
            <a:endParaRPr kumimoji="1" lang="ja-JP" altLang="en-US" sz="1600" dirty="0"/>
          </a:p>
        </p:txBody>
      </p:sp>
      <p:sp>
        <p:nvSpPr>
          <p:cNvPr id="40" name="正方形/長方形 39">
            <a:extLst>
              <a:ext uri="{FF2B5EF4-FFF2-40B4-BE49-F238E27FC236}">
                <a16:creationId xmlns:a16="http://schemas.microsoft.com/office/drawing/2014/main" id="{1F5F0757-9E8C-4F15-92BC-A9A097A81860}"/>
              </a:ext>
            </a:extLst>
          </p:cNvPr>
          <p:cNvSpPr/>
          <p:nvPr/>
        </p:nvSpPr>
        <p:spPr>
          <a:xfrm>
            <a:off x="961042" y="4118990"/>
            <a:ext cx="978213" cy="761210"/>
          </a:xfrm>
          <a:prstGeom prst="rect">
            <a:avLst/>
          </a:prstGeom>
          <a:noFill/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42" name="グラフィックス 41" descr="ハチドリ">
            <a:extLst>
              <a:ext uri="{FF2B5EF4-FFF2-40B4-BE49-F238E27FC236}">
                <a16:creationId xmlns:a16="http://schemas.microsoft.com/office/drawing/2014/main" id="{A908DCD1-F276-4C75-A5E1-D99F854851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9478" y="4031247"/>
            <a:ext cx="914400" cy="914400"/>
          </a:xfrm>
          <a:prstGeom prst="rect">
            <a:avLst/>
          </a:prstGeom>
        </p:spPr>
      </p:pic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FB855D0B-FE59-4E07-94A5-94039542A328}"/>
              </a:ext>
            </a:extLst>
          </p:cNvPr>
          <p:cNvSpPr txBox="1"/>
          <p:nvPr/>
        </p:nvSpPr>
        <p:spPr>
          <a:xfrm flipH="1">
            <a:off x="907465" y="4931477"/>
            <a:ext cx="1268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 dirty="0"/>
              <a:t>入力画像</a:t>
            </a:r>
          </a:p>
        </p:txBody>
      </p:sp>
      <p:sp>
        <p:nvSpPr>
          <p:cNvPr id="44" name="台形 43">
            <a:extLst>
              <a:ext uri="{FF2B5EF4-FFF2-40B4-BE49-F238E27FC236}">
                <a16:creationId xmlns:a16="http://schemas.microsoft.com/office/drawing/2014/main" id="{AAF57993-42FE-42D8-AC8D-93CEA438F022}"/>
              </a:ext>
            </a:extLst>
          </p:cNvPr>
          <p:cNvSpPr/>
          <p:nvPr/>
        </p:nvSpPr>
        <p:spPr>
          <a:xfrm rot="5400000">
            <a:off x="2825895" y="2541804"/>
            <a:ext cx="1170382" cy="1132517"/>
          </a:xfrm>
          <a:prstGeom prst="trapezoid">
            <a:avLst>
              <a:gd name="adj" fmla="val 20711"/>
            </a:avLst>
          </a:prstGeom>
          <a:ln w="38100">
            <a:solidFill>
              <a:srgbClr val="0070C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DFEAC8EC-07DF-4648-8F49-72014CD9B39E}"/>
              </a:ext>
            </a:extLst>
          </p:cNvPr>
          <p:cNvSpPr txBox="1"/>
          <p:nvPr/>
        </p:nvSpPr>
        <p:spPr>
          <a:xfrm>
            <a:off x="2776645" y="2677174"/>
            <a:ext cx="113251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600" b="1" dirty="0">
                <a:solidFill>
                  <a:schemeClr val="bg1"/>
                </a:solidFill>
              </a:rPr>
              <a:t>深層学習</a:t>
            </a:r>
            <a:endParaRPr kumimoji="1" lang="en-US" altLang="ja-JP" sz="1600" b="1" dirty="0">
              <a:solidFill>
                <a:schemeClr val="bg1"/>
              </a:solidFill>
            </a:endParaRPr>
          </a:p>
          <a:p>
            <a:pPr algn="ctr"/>
            <a:r>
              <a:rPr lang="ja-JP" altLang="en-US" sz="1600" b="1" dirty="0">
                <a:solidFill>
                  <a:schemeClr val="bg1"/>
                </a:solidFill>
              </a:rPr>
              <a:t>による</a:t>
            </a:r>
            <a:endParaRPr kumimoji="1" lang="en-US" altLang="ja-JP" sz="1600" b="1" dirty="0">
              <a:solidFill>
                <a:schemeClr val="bg1"/>
              </a:solidFill>
            </a:endParaRPr>
          </a:p>
          <a:p>
            <a:pPr algn="ctr"/>
            <a:r>
              <a:rPr kumimoji="1" lang="ja-JP" altLang="en-US" sz="1600" b="1" dirty="0">
                <a:solidFill>
                  <a:schemeClr val="bg1"/>
                </a:solidFill>
              </a:rPr>
              <a:t>特徴抽出</a:t>
            </a:r>
          </a:p>
        </p:txBody>
      </p:sp>
      <p:sp>
        <p:nvSpPr>
          <p:cNvPr id="46" name="矢印: 右 45">
            <a:extLst>
              <a:ext uri="{FF2B5EF4-FFF2-40B4-BE49-F238E27FC236}">
                <a16:creationId xmlns:a16="http://schemas.microsoft.com/office/drawing/2014/main" id="{D1B65F83-8F4D-401E-AF32-5DFA6C0B76C8}"/>
              </a:ext>
            </a:extLst>
          </p:cNvPr>
          <p:cNvSpPr/>
          <p:nvPr/>
        </p:nvSpPr>
        <p:spPr>
          <a:xfrm>
            <a:off x="4097377" y="2783513"/>
            <a:ext cx="755989" cy="516728"/>
          </a:xfrm>
          <a:prstGeom prst="rightArrow">
            <a:avLst>
              <a:gd name="adj1" fmla="val 55232"/>
              <a:gd name="adj2" fmla="val 5024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 dirty="0"/>
              <a:t>特徴</a:t>
            </a:r>
          </a:p>
        </p:txBody>
      </p:sp>
      <p:sp>
        <p:nvSpPr>
          <p:cNvPr id="48" name="矢印: 右 47">
            <a:extLst>
              <a:ext uri="{FF2B5EF4-FFF2-40B4-BE49-F238E27FC236}">
                <a16:creationId xmlns:a16="http://schemas.microsoft.com/office/drawing/2014/main" id="{A297F90C-A95A-4A32-9183-BAFEF6895C4B}"/>
              </a:ext>
            </a:extLst>
          </p:cNvPr>
          <p:cNvSpPr/>
          <p:nvPr/>
        </p:nvSpPr>
        <p:spPr>
          <a:xfrm>
            <a:off x="4104532" y="4296982"/>
            <a:ext cx="745472" cy="58477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 dirty="0"/>
              <a:t>特徴</a:t>
            </a:r>
          </a:p>
        </p:txBody>
      </p:sp>
      <p:sp>
        <p:nvSpPr>
          <p:cNvPr id="50" name="台形 49">
            <a:extLst>
              <a:ext uri="{FF2B5EF4-FFF2-40B4-BE49-F238E27FC236}">
                <a16:creationId xmlns:a16="http://schemas.microsoft.com/office/drawing/2014/main" id="{D50E7761-0D1D-425E-A5F3-C23FEE567B82}"/>
              </a:ext>
            </a:extLst>
          </p:cNvPr>
          <p:cNvSpPr/>
          <p:nvPr/>
        </p:nvSpPr>
        <p:spPr>
          <a:xfrm rot="5400000">
            <a:off x="2825895" y="4060651"/>
            <a:ext cx="1170382" cy="1132517"/>
          </a:xfrm>
          <a:prstGeom prst="trapezoid">
            <a:avLst>
              <a:gd name="adj" fmla="val 20711"/>
            </a:avLst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rgbClr val="0070C0"/>
            </a:solidFill>
            <a:prstDash val="sysDash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1" name="テキスト ボックス 50">
            <a:extLst>
              <a:ext uri="{FF2B5EF4-FFF2-40B4-BE49-F238E27FC236}">
                <a16:creationId xmlns:a16="http://schemas.microsoft.com/office/drawing/2014/main" id="{E34BEFF8-C687-4632-9901-7B5C5D8A7E46}"/>
              </a:ext>
            </a:extLst>
          </p:cNvPr>
          <p:cNvSpPr txBox="1"/>
          <p:nvPr/>
        </p:nvSpPr>
        <p:spPr>
          <a:xfrm>
            <a:off x="2738674" y="4334521"/>
            <a:ext cx="13207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600" b="1" dirty="0">
                <a:solidFill>
                  <a:srgbClr val="FF0000"/>
                </a:solidFill>
              </a:rPr>
              <a:t>学習済み</a:t>
            </a:r>
            <a:endParaRPr lang="en-US" altLang="ja-JP" sz="1600" b="1" dirty="0">
              <a:solidFill>
                <a:srgbClr val="FF0000"/>
              </a:solidFill>
            </a:endParaRPr>
          </a:p>
          <a:p>
            <a:pPr algn="ctr"/>
            <a:r>
              <a:rPr kumimoji="1" lang="ja-JP" altLang="en-US" sz="1600" b="1" dirty="0">
                <a:solidFill>
                  <a:srgbClr val="FF0000"/>
                </a:solidFill>
              </a:rPr>
              <a:t>特徴抽出器</a:t>
            </a:r>
            <a:endParaRPr kumimoji="1" lang="en-US" altLang="ja-JP" sz="1600" b="1" dirty="0">
              <a:solidFill>
                <a:srgbClr val="FF0000"/>
              </a:solidFill>
            </a:endParaRPr>
          </a:p>
        </p:txBody>
      </p:sp>
      <p:sp>
        <p:nvSpPr>
          <p:cNvPr id="61" name="正方形/長方形 60">
            <a:extLst>
              <a:ext uri="{FF2B5EF4-FFF2-40B4-BE49-F238E27FC236}">
                <a16:creationId xmlns:a16="http://schemas.microsoft.com/office/drawing/2014/main" id="{42A28F47-3F0D-43C4-89E9-A51975D1156D}"/>
              </a:ext>
            </a:extLst>
          </p:cNvPr>
          <p:cNvSpPr/>
          <p:nvPr/>
        </p:nvSpPr>
        <p:spPr>
          <a:xfrm>
            <a:off x="901785" y="2418520"/>
            <a:ext cx="673180" cy="500878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2" name="正方形/長方形 61">
            <a:extLst>
              <a:ext uri="{FF2B5EF4-FFF2-40B4-BE49-F238E27FC236}">
                <a16:creationId xmlns:a16="http://schemas.microsoft.com/office/drawing/2014/main" id="{00D73FA9-85EF-41F2-8F51-DFE055AB3BE1}"/>
              </a:ext>
            </a:extLst>
          </p:cNvPr>
          <p:cNvSpPr/>
          <p:nvPr/>
        </p:nvSpPr>
        <p:spPr>
          <a:xfrm>
            <a:off x="954147" y="2466680"/>
            <a:ext cx="673180" cy="500878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3" name="正方形/長方形 62">
            <a:extLst>
              <a:ext uri="{FF2B5EF4-FFF2-40B4-BE49-F238E27FC236}">
                <a16:creationId xmlns:a16="http://schemas.microsoft.com/office/drawing/2014/main" id="{B631F216-B7D0-4BFB-BDCC-2626F6995623}"/>
              </a:ext>
            </a:extLst>
          </p:cNvPr>
          <p:cNvSpPr/>
          <p:nvPr/>
        </p:nvSpPr>
        <p:spPr>
          <a:xfrm>
            <a:off x="1021025" y="2539429"/>
            <a:ext cx="673180" cy="500878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65" name="グラフィックス 64" descr="ネコ">
            <a:extLst>
              <a:ext uri="{FF2B5EF4-FFF2-40B4-BE49-F238E27FC236}">
                <a16:creationId xmlns:a16="http://schemas.microsoft.com/office/drawing/2014/main" id="{018DDCF2-3AE4-4721-8053-7810BD81E9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3736" y="2538872"/>
            <a:ext cx="477440" cy="501435"/>
          </a:xfrm>
          <a:prstGeom prst="rect">
            <a:avLst/>
          </a:prstGeom>
        </p:spPr>
      </p:pic>
      <p:grpSp>
        <p:nvGrpSpPr>
          <p:cNvPr id="67" name="グループ化 66">
            <a:extLst>
              <a:ext uri="{FF2B5EF4-FFF2-40B4-BE49-F238E27FC236}">
                <a16:creationId xmlns:a16="http://schemas.microsoft.com/office/drawing/2014/main" id="{8BC04A7D-3DB7-470E-8E3C-5A219C9D4BCE}"/>
              </a:ext>
            </a:extLst>
          </p:cNvPr>
          <p:cNvGrpSpPr/>
          <p:nvPr/>
        </p:nvGrpSpPr>
        <p:grpSpPr>
          <a:xfrm>
            <a:off x="901785" y="3122501"/>
            <a:ext cx="792420" cy="621787"/>
            <a:chOff x="851707" y="3785788"/>
            <a:chExt cx="1333120" cy="996001"/>
          </a:xfrm>
        </p:grpSpPr>
        <p:sp>
          <p:nvSpPr>
            <p:cNvPr id="68" name="正方形/長方形 67">
              <a:extLst>
                <a:ext uri="{FF2B5EF4-FFF2-40B4-BE49-F238E27FC236}">
                  <a16:creationId xmlns:a16="http://schemas.microsoft.com/office/drawing/2014/main" id="{7F3EE853-F5AA-41D9-98EA-FEDD72546080}"/>
                </a:ext>
              </a:extLst>
            </p:cNvPr>
            <p:cNvSpPr/>
            <p:nvPr/>
          </p:nvSpPr>
          <p:spPr>
            <a:xfrm>
              <a:off x="851707" y="3785788"/>
              <a:ext cx="1132518" cy="802325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69" name="正方形/長方形 68">
              <a:extLst>
                <a:ext uri="{FF2B5EF4-FFF2-40B4-BE49-F238E27FC236}">
                  <a16:creationId xmlns:a16="http://schemas.microsoft.com/office/drawing/2014/main" id="{4CF2E80C-1287-4192-8689-59A33FE3AE70}"/>
                </a:ext>
              </a:extLst>
            </p:cNvPr>
            <p:cNvSpPr/>
            <p:nvPr/>
          </p:nvSpPr>
          <p:spPr>
            <a:xfrm>
              <a:off x="939798" y="3862697"/>
              <a:ext cx="1132518" cy="802325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70" name="正方形/長方形 69">
              <a:extLst>
                <a:ext uri="{FF2B5EF4-FFF2-40B4-BE49-F238E27FC236}">
                  <a16:creationId xmlns:a16="http://schemas.microsoft.com/office/drawing/2014/main" id="{0B32D799-041B-4454-8018-EBBE2CB4B74F}"/>
                </a:ext>
              </a:extLst>
            </p:cNvPr>
            <p:cNvSpPr/>
            <p:nvPr/>
          </p:nvSpPr>
          <p:spPr>
            <a:xfrm>
              <a:off x="1052309" y="3979464"/>
              <a:ext cx="1132518" cy="802325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</p:grpSp>
      <p:grpSp>
        <p:nvGrpSpPr>
          <p:cNvPr id="72" name="グループ化 71">
            <a:extLst>
              <a:ext uri="{FF2B5EF4-FFF2-40B4-BE49-F238E27FC236}">
                <a16:creationId xmlns:a16="http://schemas.microsoft.com/office/drawing/2014/main" id="{0C6E823B-3C4E-4C6C-AD7B-1039B9EC3713}"/>
              </a:ext>
            </a:extLst>
          </p:cNvPr>
          <p:cNvGrpSpPr/>
          <p:nvPr/>
        </p:nvGrpSpPr>
        <p:grpSpPr>
          <a:xfrm>
            <a:off x="1742192" y="2419751"/>
            <a:ext cx="792420" cy="621787"/>
            <a:chOff x="851707" y="3785788"/>
            <a:chExt cx="1333120" cy="996001"/>
          </a:xfrm>
        </p:grpSpPr>
        <p:sp>
          <p:nvSpPr>
            <p:cNvPr id="73" name="正方形/長方形 72">
              <a:extLst>
                <a:ext uri="{FF2B5EF4-FFF2-40B4-BE49-F238E27FC236}">
                  <a16:creationId xmlns:a16="http://schemas.microsoft.com/office/drawing/2014/main" id="{71E3C20E-EA5C-4B10-AAD9-8EE1E2A7444C}"/>
                </a:ext>
              </a:extLst>
            </p:cNvPr>
            <p:cNvSpPr/>
            <p:nvPr/>
          </p:nvSpPr>
          <p:spPr>
            <a:xfrm>
              <a:off x="851707" y="3785788"/>
              <a:ext cx="1132518" cy="802325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74" name="正方形/長方形 73">
              <a:extLst>
                <a:ext uri="{FF2B5EF4-FFF2-40B4-BE49-F238E27FC236}">
                  <a16:creationId xmlns:a16="http://schemas.microsoft.com/office/drawing/2014/main" id="{7974D0AE-363F-4EC8-B5C1-BAE25F5E4E48}"/>
                </a:ext>
              </a:extLst>
            </p:cNvPr>
            <p:cNvSpPr/>
            <p:nvPr/>
          </p:nvSpPr>
          <p:spPr>
            <a:xfrm>
              <a:off x="939798" y="3862697"/>
              <a:ext cx="1132518" cy="802325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75" name="正方形/長方形 74">
              <a:extLst>
                <a:ext uri="{FF2B5EF4-FFF2-40B4-BE49-F238E27FC236}">
                  <a16:creationId xmlns:a16="http://schemas.microsoft.com/office/drawing/2014/main" id="{6F9AC078-7178-48BD-B90B-03549689489E}"/>
                </a:ext>
              </a:extLst>
            </p:cNvPr>
            <p:cNvSpPr/>
            <p:nvPr/>
          </p:nvSpPr>
          <p:spPr>
            <a:xfrm>
              <a:off x="1052309" y="3979464"/>
              <a:ext cx="1132518" cy="802325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</p:grpSp>
      <p:pic>
        <p:nvPicPr>
          <p:cNvPr id="77" name="グラフィックス 76" descr="ハチドリ">
            <a:extLst>
              <a:ext uri="{FF2B5EF4-FFF2-40B4-BE49-F238E27FC236}">
                <a16:creationId xmlns:a16="http://schemas.microsoft.com/office/drawing/2014/main" id="{045BC500-8207-4D7B-9528-CE70329FB9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6510" y="3234381"/>
            <a:ext cx="524754" cy="524754"/>
          </a:xfrm>
          <a:prstGeom prst="rect">
            <a:avLst/>
          </a:prstGeom>
        </p:spPr>
      </p:pic>
      <p:pic>
        <p:nvPicPr>
          <p:cNvPr id="79" name="グラフィックス 78" descr="犬">
            <a:extLst>
              <a:ext uri="{FF2B5EF4-FFF2-40B4-BE49-F238E27FC236}">
                <a16:creationId xmlns:a16="http://schemas.microsoft.com/office/drawing/2014/main" id="{26D26BEC-14DE-4274-A067-19FC25DA71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884784" y="2509587"/>
            <a:ext cx="611838" cy="611838"/>
          </a:xfrm>
          <a:prstGeom prst="rect">
            <a:avLst/>
          </a:prstGeom>
        </p:spPr>
      </p:pic>
      <p:sp>
        <p:nvSpPr>
          <p:cNvPr id="80" name="矢印: 右 79">
            <a:extLst>
              <a:ext uri="{FF2B5EF4-FFF2-40B4-BE49-F238E27FC236}">
                <a16:creationId xmlns:a16="http://schemas.microsoft.com/office/drawing/2014/main" id="{30E28EF8-EA22-4F81-A96E-0A1DBED09749}"/>
              </a:ext>
            </a:extLst>
          </p:cNvPr>
          <p:cNvSpPr/>
          <p:nvPr/>
        </p:nvSpPr>
        <p:spPr>
          <a:xfrm>
            <a:off x="2142431" y="3148489"/>
            <a:ext cx="514182" cy="563394"/>
          </a:xfrm>
          <a:prstGeom prst="rightArrow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1" name="四角形: 角を丸くする 80">
            <a:extLst>
              <a:ext uri="{FF2B5EF4-FFF2-40B4-BE49-F238E27FC236}">
                <a16:creationId xmlns:a16="http://schemas.microsoft.com/office/drawing/2014/main" id="{9BD2F6F4-F53A-42D0-86D0-7C8C29FC8543}"/>
              </a:ext>
            </a:extLst>
          </p:cNvPr>
          <p:cNvSpPr/>
          <p:nvPr/>
        </p:nvSpPr>
        <p:spPr>
          <a:xfrm>
            <a:off x="9174822" y="3731582"/>
            <a:ext cx="569660" cy="26681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3" name="テキスト ボックス 82">
            <a:extLst>
              <a:ext uri="{FF2B5EF4-FFF2-40B4-BE49-F238E27FC236}">
                <a16:creationId xmlns:a16="http://schemas.microsoft.com/office/drawing/2014/main" id="{8068FA9B-8F7B-4B4E-9A53-152A3F3ADB8E}"/>
              </a:ext>
            </a:extLst>
          </p:cNvPr>
          <p:cNvSpPr txBox="1"/>
          <p:nvPr/>
        </p:nvSpPr>
        <p:spPr>
          <a:xfrm>
            <a:off x="7966944" y="2246323"/>
            <a:ext cx="3270908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ja-JP" altLang="en-US" dirty="0"/>
              <a:t>注）猫、犬、鳥は疑似ラベル</a:t>
            </a:r>
            <a:endParaRPr kumimoji="1" lang="ja-JP" altLang="en-US" dirty="0"/>
          </a:p>
        </p:txBody>
      </p:sp>
      <p:grpSp>
        <p:nvGrpSpPr>
          <p:cNvPr id="84" name="グループ化 83">
            <a:extLst>
              <a:ext uri="{FF2B5EF4-FFF2-40B4-BE49-F238E27FC236}">
                <a16:creationId xmlns:a16="http://schemas.microsoft.com/office/drawing/2014/main" id="{88F7ECD0-76E9-48CF-8109-EE164D5BBC03}"/>
              </a:ext>
            </a:extLst>
          </p:cNvPr>
          <p:cNvGrpSpPr/>
          <p:nvPr/>
        </p:nvGrpSpPr>
        <p:grpSpPr>
          <a:xfrm>
            <a:off x="5015051" y="4151317"/>
            <a:ext cx="1484124" cy="1076638"/>
            <a:chOff x="3674447" y="4162759"/>
            <a:chExt cx="2434252" cy="1677652"/>
          </a:xfrm>
        </p:grpSpPr>
        <p:cxnSp>
          <p:nvCxnSpPr>
            <p:cNvPr id="85" name="直線矢印コネクタ 84">
              <a:extLst>
                <a:ext uri="{FF2B5EF4-FFF2-40B4-BE49-F238E27FC236}">
                  <a16:creationId xmlns:a16="http://schemas.microsoft.com/office/drawing/2014/main" id="{E29129DB-5545-489C-92B7-5F3C4D75508A}"/>
                </a:ext>
              </a:extLst>
            </p:cNvPr>
            <p:cNvCxnSpPr/>
            <p:nvPr/>
          </p:nvCxnSpPr>
          <p:spPr>
            <a:xfrm flipV="1">
              <a:off x="4222749" y="4162759"/>
              <a:ext cx="0" cy="1677651"/>
            </a:xfrm>
            <a:prstGeom prst="straightConnector1">
              <a:avLst/>
            </a:prstGeom>
            <a:ln w="38100">
              <a:noFill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線矢印コネクタ 85">
              <a:extLst>
                <a:ext uri="{FF2B5EF4-FFF2-40B4-BE49-F238E27FC236}">
                  <a16:creationId xmlns:a16="http://schemas.microsoft.com/office/drawing/2014/main" id="{86CFEEF3-4D7E-47C0-81E5-6562E10449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22749" y="5840410"/>
              <a:ext cx="1885950" cy="1"/>
            </a:xfrm>
            <a:prstGeom prst="straightConnector1">
              <a:avLst/>
            </a:prstGeom>
            <a:ln w="38100">
              <a:noFill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楕円 86">
              <a:extLst>
                <a:ext uri="{FF2B5EF4-FFF2-40B4-BE49-F238E27FC236}">
                  <a16:creationId xmlns:a16="http://schemas.microsoft.com/office/drawing/2014/main" id="{92294BE5-C131-43E4-8001-F19C69958EC7}"/>
                </a:ext>
              </a:extLst>
            </p:cNvPr>
            <p:cNvSpPr/>
            <p:nvPr/>
          </p:nvSpPr>
          <p:spPr>
            <a:xfrm>
              <a:off x="4555033" y="4264410"/>
              <a:ext cx="742951" cy="5810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dirty="0"/>
                <a:t>猫</a:t>
              </a:r>
            </a:p>
          </p:txBody>
        </p:sp>
        <p:sp>
          <p:nvSpPr>
            <p:cNvPr id="88" name="楕円 87">
              <a:extLst>
                <a:ext uri="{FF2B5EF4-FFF2-40B4-BE49-F238E27FC236}">
                  <a16:creationId xmlns:a16="http://schemas.microsoft.com/office/drawing/2014/main" id="{A5D3E1FC-B957-4505-84A6-F34CD868B7BA}"/>
                </a:ext>
              </a:extLst>
            </p:cNvPr>
            <p:cNvSpPr/>
            <p:nvPr/>
          </p:nvSpPr>
          <p:spPr>
            <a:xfrm>
              <a:off x="3674447" y="4264410"/>
              <a:ext cx="742950" cy="5810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dirty="0"/>
                <a:t>犬</a:t>
              </a:r>
              <a:endParaRPr kumimoji="1" lang="ja-JP" altLang="en-US" dirty="0"/>
            </a:p>
          </p:txBody>
        </p:sp>
        <p:sp>
          <p:nvSpPr>
            <p:cNvPr id="89" name="楕円 88">
              <a:extLst>
                <a:ext uri="{FF2B5EF4-FFF2-40B4-BE49-F238E27FC236}">
                  <a16:creationId xmlns:a16="http://schemas.microsoft.com/office/drawing/2014/main" id="{CEE14AF6-ACB1-413D-9E08-49E11303FAD1}"/>
                </a:ext>
              </a:extLst>
            </p:cNvPr>
            <p:cNvSpPr/>
            <p:nvPr/>
          </p:nvSpPr>
          <p:spPr>
            <a:xfrm>
              <a:off x="4161829" y="5012231"/>
              <a:ext cx="742951" cy="5810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dirty="0"/>
                <a:t>鳥</a:t>
              </a:r>
            </a:p>
          </p:txBody>
        </p:sp>
      </p:grpSp>
      <p:cxnSp>
        <p:nvCxnSpPr>
          <p:cNvPr id="91" name="直線矢印コネクタ 90">
            <a:extLst>
              <a:ext uri="{FF2B5EF4-FFF2-40B4-BE49-F238E27FC236}">
                <a16:creationId xmlns:a16="http://schemas.microsoft.com/office/drawing/2014/main" id="{11C49552-E2A0-44BF-A3D8-6D0E71E70718}"/>
              </a:ext>
            </a:extLst>
          </p:cNvPr>
          <p:cNvCxnSpPr/>
          <p:nvPr/>
        </p:nvCxnSpPr>
        <p:spPr>
          <a:xfrm flipV="1">
            <a:off x="4963481" y="4068223"/>
            <a:ext cx="0" cy="107663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2" name="直線矢印コネクタ 91">
            <a:extLst>
              <a:ext uri="{FF2B5EF4-FFF2-40B4-BE49-F238E27FC236}">
                <a16:creationId xmlns:a16="http://schemas.microsoft.com/office/drawing/2014/main" id="{7C1210B6-8A9E-4B60-B273-C00B9C1EF8BB}"/>
              </a:ext>
            </a:extLst>
          </p:cNvPr>
          <p:cNvCxnSpPr>
            <a:cxnSpLocks/>
          </p:cNvCxnSpPr>
          <p:nvPr/>
        </p:nvCxnSpPr>
        <p:spPr>
          <a:xfrm flipV="1">
            <a:off x="4963481" y="5144860"/>
            <a:ext cx="1132519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3" name="矢印: 右 92">
            <a:extLst>
              <a:ext uri="{FF2B5EF4-FFF2-40B4-BE49-F238E27FC236}">
                <a16:creationId xmlns:a16="http://schemas.microsoft.com/office/drawing/2014/main" id="{C3BA6B2D-06EC-4E9A-9F30-6F499D48CAC1}"/>
              </a:ext>
            </a:extLst>
          </p:cNvPr>
          <p:cNvSpPr/>
          <p:nvPr/>
        </p:nvSpPr>
        <p:spPr>
          <a:xfrm>
            <a:off x="6314467" y="4024115"/>
            <a:ext cx="1127504" cy="920904"/>
          </a:xfrm>
          <a:prstGeom prst="rightArrow">
            <a:avLst>
              <a:gd name="adj1" fmla="val 53978"/>
              <a:gd name="adj2" fmla="val 31106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600" dirty="0"/>
              <a:t>INDEX</a:t>
            </a:r>
          </a:p>
          <a:p>
            <a:pPr algn="ctr"/>
            <a:r>
              <a:rPr kumimoji="1" lang="ja-JP" altLang="en-US" sz="1600" dirty="0"/>
              <a:t>＋特徴</a:t>
            </a:r>
          </a:p>
        </p:txBody>
      </p:sp>
      <p:sp>
        <p:nvSpPr>
          <p:cNvPr id="94" name="四角形: 角を丸くする 93">
            <a:extLst>
              <a:ext uri="{FF2B5EF4-FFF2-40B4-BE49-F238E27FC236}">
                <a16:creationId xmlns:a16="http://schemas.microsoft.com/office/drawing/2014/main" id="{3F15B36B-4EFC-4F51-B18C-A467230F180E}"/>
              </a:ext>
            </a:extLst>
          </p:cNvPr>
          <p:cNvSpPr/>
          <p:nvPr/>
        </p:nvSpPr>
        <p:spPr>
          <a:xfrm>
            <a:off x="2752105" y="2364329"/>
            <a:ext cx="3446533" cy="1489664"/>
          </a:xfrm>
          <a:prstGeom prst="roundRect">
            <a:avLst/>
          </a:prstGeom>
          <a:noFill/>
          <a:ln w="38100">
            <a:solidFill>
              <a:schemeClr val="accent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7" name="四角形: 角を丸くする 96">
            <a:extLst>
              <a:ext uri="{FF2B5EF4-FFF2-40B4-BE49-F238E27FC236}">
                <a16:creationId xmlns:a16="http://schemas.microsoft.com/office/drawing/2014/main" id="{F24C0833-DE0B-422D-B30E-20498B122CCD}"/>
              </a:ext>
            </a:extLst>
          </p:cNvPr>
          <p:cNvSpPr/>
          <p:nvPr/>
        </p:nvSpPr>
        <p:spPr>
          <a:xfrm>
            <a:off x="2752104" y="3958131"/>
            <a:ext cx="3439145" cy="1417977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8" name="テキスト ボックス 97">
            <a:extLst>
              <a:ext uri="{FF2B5EF4-FFF2-40B4-BE49-F238E27FC236}">
                <a16:creationId xmlns:a16="http://schemas.microsoft.com/office/drawing/2014/main" id="{A79B72C0-3072-41D4-ACAB-59DBEFFF0814}"/>
              </a:ext>
            </a:extLst>
          </p:cNvPr>
          <p:cNvSpPr txBox="1"/>
          <p:nvPr/>
        </p:nvSpPr>
        <p:spPr>
          <a:xfrm>
            <a:off x="3481848" y="5149780"/>
            <a:ext cx="1442659" cy="338554"/>
          </a:xfrm>
          <a:prstGeom prst="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ja-JP" altLang="en-US" sz="1600" dirty="0"/>
              <a:t>推論フェーズ</a:t>
            </a:r>
            <a:endParaRPr kumimoji="1" lang="ja-JP" altLang="en-US" sz="1600" dirty="0"/>
          </a:p>
        </p:txBody>
      </p:sp>
      <p:sp>
        <p:nvSpPr>
          <p:cNvPr id="96" name="テキスト ボックス 95">
            <a:extLst>
              <a:ext uri="{FF2B5EF4-FFF2-40B4-BE49-F238E27FC236}">
                <a16:creationId xmlns:a16="http://schemas.microsoft.com/office/drawing/2014/main" id="{2FCC8475-0672-4BBE-AB09-990B1218D280}"/>
              </a:ext>
            </a:extLst>
          </p:cNvPr>
          <p:cNvSpPr txBox="1"/>
          <p:nvPr/>
        </p:nvSpPr>
        <p:spPr>
          <a:xfrm>
            <a:off x="3483617" y="3629987"/>
            <a:ext cx="1442659" cy="338554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ja-JP" altLang="en-US" sz="1600" dirty="0"/>
              <a:t>学習フェーズ</a:t>
            </a:r>
            <a:endParaRPr kumimoji="1" lang="ja-JP" altLang="en-US" sz="1600" dirty="0"/>
          </a:p>
        </p:txBody>
      </p:sp>
      <p:sp>
        <p:nvSpPr>
          <p:cNvPr id="49" name="矢印: 右 48">
            <a:extLst>
              <a:ext uri="{FF2B5EF4-FFF2-40B4-BE49-F238E27FC236}">
                <a16:creationId xmlns:a16="http://schemas.microsoft.com/office/drawing/2014/main" id="{0F878323-38B8-4154-8B2C-CF90BD8EA678}"/>
              </a:ext>
            </a:extLst>
          </p:cNvPr>
          <p:cNvSpPr/>
          <p:nvPr/>
        </p:nvSpPr>
        <p:spPr>
          <a:xfrm>
            <a:off x="2125609" y="4302675"/>
            <a:ext cx="514182" cy="538059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32F189E0-1CE1-4837-9570-4532A72CF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03975"/>
            <a:ext cx="2743200" cy="365125"/>
          </a:xfrm>
        </p:spPr>
        <p:txBody>
          <a:bodyPr/>
          <a:lstStyle/>
          <a:p>
            <a:fld id="{DD35CAA6-C1B5-4A43-9CE1-953BE3D04F1F}" type="slidenum">
              <a:rPr kumimoji="1" lang="ja-JP" altLang="en-US" smtClean="0"/>
              <a:t>3</a:t>
            </a:fld>
            <a:endParaRPr kumimoji="1" lang="ja-JP" altLang="en-US"/>
          </a:p>
        </p:txBody>
      </p:sp>
      <p:sp>
        <p:nvSpPr>
          <p:cNvPr id="56" name="四角形: 角を丸くする 55">
            <a:extLst>
              <a:ext uri="{FF2B5EF4-FFF2-40B4-BE49-F238E27FC236}">
                <a16:creationId xmlns:a16="http://schemas.microsoft.com/office/drawing/2014/main" id="{788570AD-3846-4483-BD1D-292C5141A2AD}"/>
              </a:ext>
            </a:extLst>
          </p:cNvPr>
          <p:cNvSpPr/>
          <p:nvPr/>
        </p:nvSpPr>
        <p:spPr>
          <a:xfrm>
            <a:off x="8469308" y="3334926"/>
            <a:ext cx="569660" cy="26681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四角形: 角を丸くする 56">
            <a:extLst>
              <a:ext uri="{FF2B5EF4-FFF2-40B4-BE49-F238E27FC236}">
                <a16:creationId xmlns:a16="http://schemas.microsoft.com/office/drawing/2014/main" id="{3F61213D-BF55-4A17-A0FA-827CB09FAF6D}"/>
              </a:ext>
            </a:extLst>
          </p:cNvPr>
          <p:cNvSpPr/>
          <p:nvPr/>
        </p:nvSpPr>
        <p:spPr>
          <a:xfrm>
            <a:off x="7744230" y="4129441"/>
            <a:ext cx="569660" cy="26681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735266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四角形: 角を丸くする 23">
            <a:extLst>
              <a:ext uri="{FF2B5EF4-FFF2-40B4-BE49-F238E27FC236}">
                <a16:creationId xmlns:a16="http://schemas.microsoft.com/office/drawing/2014/main" id="{F381613E-EF61-4450-9EB5-71D8AC202DD9}"/>
              </a:ext>
            </a:extLst>
          </p:cNvPr>
          <p:cNvSpPr/>
          <p:nvPr/>
        </p:nvSpPr>
        <p:spPr>
          <a:xfrm>
            <a:off x="723900" y="1914268"/>
            <a:ext cx="10744200" cy="3557494"/>
          </a:xfrm>
          <a:prstGeom prst="round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71D6580-69AD-49A4-954C-A7BF247CA5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7472" y="81539"/>
            <a:ext cx="11497056" cy="1019977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ja-JP" altLang="en-US" sz="4000" b="1" dirty="0"/>
              <a:t>アルゴリズム概要</a:t>
            </a:r>
            <a:endParaRPr lang="en-US" altLang="ja-JP" sz="4000" b="1" dirty="0"/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179A62B8-845D-403D-B1EA-DB95484330AF}"/>
              </a:ext>
            </a:extLst>
          </p:cNvPr>
          <p:cNvSpPr txBox="1"/>
          <p:nvPr/>
        </p:nvSpPr>
        <p:spPr>
          <a:xfrm flipH="1">
            <a:off x="2594577" y="1747807"/>
            <a:ext cx="6267450" cy="461665"/>
          </a:xfrm>
          <a:prstGeom prst="rect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ja-JP" sz="2400" dirty="0"/>
              <a:t>Faster image search</a:t>
            </a:r>
            <a:r>
              <a:rPr lang="ja-JP" altLang="en-US" sz="2400" dirty="0"/>
              <a:t> </a:t>
            </a:r>
            <a:r>
              <a:rPr lang="en-US" altLang="ja-JP" sz="2400" dirty="0"/>
              <a:t>algorithm</a:t>
            </a:r>
            <a:endParaRPr kumimoji="1" lang="ja-JP" altLang="en-US" sz="2400" dirty="0"/>
          </a:p>
        </p:txBody>
      </p:sp>
      <p:graphicFrame>
        <p:nvGraphicFramePr>
          <p:cNvPr id="25" name="表 25">
            <a:extLst>
              <a:ext uri="{FF2B5EF4-FFF2-40B4-BE49-F238E27FC236}">
                <a16:creationId xmlns:a16="http://schemas.microsoft.com/office/drawing/2014/main" id="{BDF6E1A2-3502-409E-BFE9-96EF27D2C1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4522190"/>
              </p:ext>
            </p:extLst>
          </p:nvPr>
        </p:nvGraphicFramePr>
        <p:xfrm>
          <a:off x="7689185" y="2947880"/>
          <a:ext cx="2125390" cy="15674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3580">
                  <a:extLst>
                    <a:ext uri="{9D8B030D-6E8A-4147-A177-3AD203B41FA5}">
                      <a16:colId xmlns:a16="http://schemas.microsoft.com/office/drawing/2014/main" val="1067600770"/>
                    </a:ext>
                  </a:extLst>
                </a:gridCol>
                <a:gridCol w="710905">
                  <a:extLst>
                    <a:ext uri="{9D8B030D-6E8A-4147-A177-3AD203B41FA5}">
                      <a16:colId xmlns:a16="http://schemas.microsoft.com/office/drawing/2014/main" val="2965378136"/>
                    </a:ext>
                  </a:extLst>
                </a:gridCol>
                <a:gridCol w="710905">
                  <a:extLst>
                    <a:ext uri="{9D8B030D-6E8A-4147-A177-3AD203B41FA5}">
                      <a16:colId xmlns:a16="http://schemas.microsoft.com/office/drawing/2014/main" val="3475995203"/>
                    </a:ext>
                  </a:extLst>
                </a:gridCol>
              </a:tblGrid>
              <a:tr h="355808">
                <a:tc>
                  <a:txBody>
                    <a:bodyPr/>
                    <a:lstStyle/>
                    <a:p>
                      <a:r>
                        <a:rPr kumimoji="1" lang="en-US" altLang="ja-JP" sz="1400" dirty="0"/>
                        <a:t>Cat</a:t>
                      </a:r>
                      <a:endParaRPr kumimoji="1" lang="ja-JP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dirty="0"/>
                        <a:t>Dog</a:t>
                      </a:r>
                      <a:endParaRPr kumimoji="1" lang="ja-JP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dirty="0"/>
                        <a:t>Bird</a:t>
                      </a:r>
                      <a:endParaRPr kumimoji="1" lang="ja-JP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2612547"/>
                  </a:ext>
                </a:extLst>
              </a:tr>
              <a:tr h="403865">
                <a:tc>
                  <a:txBody>
                    <a:bodyPr/>
                    <a:lstStyle/>
                    <a:p>
                      <a:r>
                        <a:rPr kumimoji="1" lang="en-US" altLang="ja-JP" sz="1400" dirty="0"/>
                        <a:t>Cat_1</a:t>
                      </a:r>
                      <a:endParaRPr kumimoji="1" lang="ja-JP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dirty="0"/>
                        <a:t>Dog_1</a:t>
                      </a:r>
                      <a:endParaRPr kumimoji="1" lang="ja-JP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dirty="0"/>
                        <a:t>Bird_1</a:t>
                      </a:r>
                      <a:endParaRPr kumimoji="1" lang="ja-JP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5463086"/>
                  </a:ext>
                </a:extLst>
              </a:tr>
              <a:tr h="403865">
                <a:tc>
                  <a:txBody>
                    <a:bodyPr/>
                    <a:lstStyle/>
                    <a:p>
                      <a:r>
                        <a:rPr kumimoji="1" lang="en-US" altLang="ja-JP" sz="1400" dirty="0"/>
                        <a:t>Cat_2</a:t>
                      </a:r>
                      <a:endParaRPr kumimoji="1" lang="ja-JP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dirty="0"/>
                        <a:t>Dog_2</a:t>
                      </a:r>
                      <a:endParaRPr kumimoji="1" lang="ja-JP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dirty="0"/>
                        <a:t>Bird_2</a:t>
                      </a:r>
                      <a:endParaRPr kumimoji="1" lang="ja-JP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4963334"/>
                  </a:ext>
                </a:extLst>
              </a:tr>
              <a:tr h="403865">
                <a:tc>
                  <a:txBody>
                    <a:bodyPr/>
                    <a:lstStyle/>
                    <a:p>
                      <a:r>
                        <a:rPr kumimoji="1" lang="en-US" altLang="ja-JP" sz="1400" dirty="0"/>
                        <a:t>Cat_3</a:t>
                      </a:r>
                      <a:endParaRPr kumimoji="1" lang="ja-JP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dirty="0"/>
                        <a:t>Dog_3</a:t>
                      </a:r>
                      <a:endParaRPr kumimoji="1" lang="ja-JP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dirty="0"/>
                        <a:t>Bird_3</a:t>
                      </a:r>
                      <a:endParaRPr kumimoji="1" lang="ja-JP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3616988"/>
                  </a:ext>
                </a:extLst>
              </a:tr>
            </a:tbl>
          </a:graphicData>
        </a:graphic>
      </p:graphicFrame>
      <p:sp>
        <p:nvSpPr>
          <p:cNvPr id="26" name="矢印: 右 25">
            <a:extLst>
              <a:ext uri="{FF2B5EF4-FFF2-40B4-BE49-F238E27FC236}">
                <a16:creationId xmlns:a16="http://schemas.microsoft.com/office/drawing/2014/main" id="{317B5293-B47D-4452-BA9B-434DBB8FB38A}"/>
              </a:ext>
            </a:extLst>
          </p:cNvPr>
          <p:cNvSpPr/>
          <p:nvPr/>
        </p:nvSpPr>
        <p:spPr>
          <a:xfrm>
            <a:off x="10023862" y="3234381"/>
            <a:ext cx="1315350" cy="1043916"/>
          </a:xfrm>
          <a:prstGeom prst="rightArrow">
            <a:avLst>
              <a:gd name="adj1" fmla="val 50000"/>
              <a:gd name="adj2" fmla="val 4087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600" dirty="0"/>
              <a:t>Similar Images</a:t>
            </a:r>
            <a:endParaRPr kumimoji="1" lang="en-US" altLang="ja-JP" sz="1600" dirty="0"/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343C8663-1383-4D7D-B32C-13BD0DA1517A}"/>
              </a:ext>
            </a:extLst>
          </p:cNvPr>
          <p:cNvSpPr txBox="1"/>
          <p:nvPr/>
        </p:nvSpPr>
        <p:spPr>
          <a:xfrm>
            <a:off x="7560594" y="4656864"/>
            <a:ext cx="28189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b="1" dirty="0"/>
              <a:t>Index: representative feature vector</a:t>
            </a:r>
          </a:p>
        </p:txBody>
      </p:sp>
      <p:grpSp>
        <p:nvGrpSpPr>
          <p:cNvPr id="39" name="グループ化 38">
            <a:extLst>
              <a:ext uri="{FF2B5EF4-FFF2-40B4-BE49-F238E27FC236}">
                <a16:creationId xmlns:a16="http://schemas.microsoft.com/office/drawing/2014/main" id="{581636CC-644A-4280-B8A8-E7FFC1C6CB64}"/>
              </a:ext>
            </a:extLst>
          </p:cNvPr>
          <p:cNvGrpSpPr/>
          <p:nvPr/>
        </p:nvGrpSpPr>
        <p:grpSpPr>
          <a:xfrm>
            <a:off x="4973398" y="2544935"/>
            <a:ext cx="1132519" cy="1076638"/>
            <a:chOff x="4222749" y="4162759"/>
            <a:chExt cx="1885950" cy="1677652"/>
          </a:xfrm>
        </p:grpSpPr>
        <p:cxnSp>
          <p:nvCxnSpPr>
            <p:cNvPr id="29" name="直線矢印コネクタ 28">
              <a:extLst>
                <a:ext uri="{FF2B5EF4-FFF2-40B4-BE49-F238E27FC236}">
                  <a16:creationId xmlns:a16="http://schemas.microsoft.com/office/drawing/2014/main" id="{D5FB2AF4-21C4-4B9F-A512-0E17E1032087}"/>
                </a:ext>
              </a:extLst>
            </p:cNvPr>
            <p:cNvCxnSpPr/>
            <p:nvPr/>
          </p:nvCxnSpPr>
          <p:spPr>
            <a:xfrm flipV="1">
              <a:off x="4222749" y="4162759"/>
              <a:ext cx="0" cy="167765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線矢印コネクタ 29">
              <a:extLst>
                <a:ext uri="{FF2B5EF4-FFF2-40B4-BE49-F238E27FC236}">
                  <a16:creationId xmlns:a16="http://schemas.microsoft.com/office/drawing/2014/main" id="{41EEEE5C-6A0B-4F29-9FC0-CBD57B9C54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22749" y="5840410"/>
              <a:ext cx="1885950" cy="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楕円 34">
              <a:extLst>
                <a:ext uri="{FF2B5EF4-FFF2-40B4-BE49-F238E27FC236}">
                  <a16:creationId xmlns:a16="http://schemas.microsoft.com/office/drawing/2014/main" id="{02934B5A-890C-48C6-B1C1-42ED9F9C0FB5}"/>
                </a:ext>
              </a:extLst>
            </p:cNvPr>
            <p:cNvSpPr/>
            <p:nvPr/>
          </p:nvSpPr>
          <p:spPr>
            <a:xfrm>
              <a:off x="5057777" y="4371623"/>
              <a:ext cx="742950" cy="5810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/>
                <a:t>C</a:t>
              </a:r>
              <a:endParaRPr kumimoji="1" lang="ja-JP" altLang="en-US" dirty="0"/>
            </a:p>
          </p:txBody>
        </p:sp>
        <p:sp>
          <p:nvSpPr>
            <p:cNvPr id="36" name="楕円 35">
              <a:extLst>
                <a:ext uri="{FF2B5EF4-FFF2-40B4-BE49-F238E27FC236}">
                  <a16:creationId xmlns:a16="http://schemas.microsoft.com/office/drawing/2014/main" id="{806F2494-6820-4B96-BC5B-FE247CAEE488}"/>
                </a:ext>
              </a:extLst>
            </p:cNvPr>
            <p:cNvSpPr/>
            <p:nvPr/>
          </p:nvSpPr>
          <p:spPr>
            <a:xfrm>
              <a:off x="4297426" y="4722655"/>
              <a:ext cx="742950" cy="558949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dirty="0"/>
                <a:t>D</a:t>
              </a:r>
              <a:endParaRPr kumimoji="1" lang="ja-JP" altLang="en-US" dirty="0"/>
            </a:p>
          </p:txBody>
        </p:sp>
        <p:sp>
          <p:nvSpPr>
            <p:cNvPr id="37" name="楕円 36">
              <a:extLst>
                <a:ext uri="{FF2B5EF4-FFF2-40B4-BE49-F238E27FC236}">
                  <a16:creationId xmlns:a16="http://schemas.microsoft.com/office/drawing/2014/main" id="{423947EC-137C-4A4C-840F-1793F34697EC}"/>
                </a:ext>
              </a:extLst>
            </p:cNvPr>
            <p:cNvSpPr/>
            <p:nvPr/>
          </p:nvSpPr>
          <p:spPr>
            <a:xfrm>
              <a:off x="5115052" y="5103237"/>
              <a:ext cx="742950" cy="581025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/>
                <a:t>B</a:t>
              </a:r>
              <a:endParaRPr kumimoji="1" lang="ja-JP" altLang="en-US" dirty="0"/>
            </a:p>
          </p:txBody>
        </p:sp>
      </p:grpSp>
      <p:sp>
        <p:nvSpPr>
          <p:cNvPr id="38" name="矢印: 右 37">
            <a:extLst>
              <a:ext uri="{FF2B5EF4-FFF2-40B4-BE49-F238E27FC236}">
                <a16:creationId xmlns:a16="http://schemas.microsoft.com/office/drawing/2014/main" id="{FBAE598A-6427-4F6B-AE23-FBBE827F8527}"/>
              </a:ext>
            </a:extLst>
          </p:cNvPr>
          <p:cNvSpPr/>
          <p:nvPr/>
        </p:nvSpPr>
        <p:spPr>
          <a:xfrm>
            <a:off x="6266819" y="2806862"/>
            <a:ext cx="1339133" cy="690510"/>
          </a:xfrm>
          <a:prstGeom prst="rightArrow">
            <a:avLst>
              <a:gd name="adj1" fmla="val 63596"/>
              <a:gd name="adj2" fmla="val 4991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200" dirty="0"/>
              <a:t>pre-classification</a:t>
            </a:r>
            <a:endParaRPr kumimoji="1" lang="ja-JP" altLang="en-US" sz="1200" dirty="0"/>
          </a:p>
        </p:txBody>
      </p:sp>
      <p:sp>
        <p:nvSpPr>
          <p:cNvPr id="40" name="正方形/長方形 39">
            <a:extLst>
              <a:ext uri="{FF2B5EF4-FFF2-40B4-BE49-F238E27FC236}">
                <a16:creationId xmlns:a16="http://schemas.microsoft.com/office/drawing/2014/main" id="{1F5F0757-9E8C-4F15-92BC-A9A097A81860}"/>
              </a:ext>
            </a:extLst>
          </p:cNvPr>
          <p:cNvSpPr/>
          <p:nvPr/>
        </p:nvSpPr>
        <p:spPr>
          <a:xfrm>
            <a:off x="961042" y="4118990"/>
            <a:ext cx="978213" cy="761210"/>
          </a:xfrm>
          <a:prstGeom prst="rect">
            <a:avLst/>
          </a:prstGeom>
          <a:noFill/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42" name="グラフィックス 41" descr="ハチドリ">
            <a:extLst>
              <a:ext uri="{FF2B5EF4-FFF2-40B4-BE49-F238E27FC236}">
                <a16:creationId xmlns:a16="http://schemas.microsoft.com/office/drawing/2014/main" id="{A908DCD1-F276-4C75-A5E1-D99F854851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9478" y="4031247"/>
            <a:ext cx="914400" cy="914400"/>
          </a:xfrm>
          <a:prstGeom prst="rect">
            <a:avLst/>
          </a:prstGeom>
        </p:spPr>
      </p:pic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FB855D0B-FE59-4E07-94A5-94039542A328}"/>
              </a:ext>
            </a:extLst>
          </p:cNvPr>
          <p:cNvSpPr txBox="1"/>
          <p:nvPr/>
        </p:nvSpPr>
        <p:spPr>
          <a:xfrm flipH="1">
            <a:off x="907464" y="4931477"/>
            <a:ext cx="15367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b="1" dirty="0"/>
              <a:t>Input image</a:t>
            </a:r>
            <a:endParaRPr kumimoji="1" lang="ja-JP" altLang="en-US" b="1" dirty="0"/>
          </a:p>
        </p:txBody>
      </p:sp>
      <p:sp>
        <p:nvSpPr>
          <p:cNvPr id="44" name="台形 43">
            <a:extLst>
              <a:ext uri="{FF2B5EF4-FFF2-40B4-BE49-F238E27FC236}">
                <a16:creationId xmlns:a16="http://schemas.microsoft.com/office/drawing/2014/main" id="{AAF57993-42FE-42D8-AC8D-93CEA438F022}"/>
              </a:ext>
            </a:extLst>
          </p:cNvPr>
          <p:cNvSpPr/>
          <p:nvPr/>
        </p:nvSpPr>
        <p:spPr>
          <a:xfrm rot="5400000">
            <a:off x="2825895" y="2541804"/>
            <a:ext cx="1170382" cy="1132517"/>
          </a:xfrm>
          <a:prstGeom prst="trapezoid">
            <a:avLst>
              <a:gd name="adj" fmla="val 20711"/>
            </a:avLst>
          </a:prstGeom>
          <a:ln w="38100">
            <a:solidFill>
              <a:srgbClr val="0070C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DFEAC8EC-07DF-4648-8F49-72014CD9B39E}"/>
              </a:ext>
            </a:extLst>
          </p:cNvPr>
          <p:cNvSpPr txBox="1"/>
          <p:nvPr/>
        </p:nvSpPr>
        <p:spPr>
          <a:xfrm>
            <a:off x="2748476" y="2690000"/>
            <a:ext cx="12358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600" b="1" dirty="0">
                <a:solidFill>
                  <a:schemeClr val="bg1"/>
                </a:solidFill>
              </a:rPr>
              <a:t>AE by </a:t>
            </a:r>
            <a:r>
              <a:rPr kumimoji="1" lang="en-US" altLang="ja-JP" sz="1600" b="1" dirty="0">
                <a:solidFill>
                  <a:schemeClr val="bg1"/>
                </a:solidFill>
              </a:rPr>
              <a:t>Feature Extraction</a:t>
            </a:r>
            <a:endParaRPr kumimoji="1" lang="ja-JP" altLang="en-US" sz="1600" b="1" dirty="0">
              <a:solidFill>
                <a:schemeClr val="bg1"/>
              </a:solidFill>
            </a:endParaRPr>
          </a:p>
        </p:txBody>
      </p:sp>
      <p:sp>
        <p:nvSpPr>
          <p:cNvPr id="46" name="矢印: 右 45">
            <a:extLst>
              <a:ext uri="{FF2B5EF4-FFF2-40B4-BE49-F238E27FC236}">
                <a16:creationId xmlns:a16="http://schemas.microsoft.com/office/drawing/2014/main" id="{D1B65F83-8F4D-401E-AF32-5DFA6C0B76C8}"/>
              </a:ext>
            </a:extLst>
          </p:cNvPr>
          <p:cNvSpPr/>
          <p:nvPr/>
        </p:nvSpPr>
        <p:spPr>
          <a:xfrm>
            <a:off x="4015487" y="2690000"/>
            <a:ext cx="938322" cy="818223"/>
          </a:xfrm>
          <a:prstGeom prst="rightArrow">
            <a:avLst>
              <a:gd name="adj1" fmla="val 55232"/>
              <a:gd name="adj2" fmla="val 2554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bg1"/>
                </a:solidFill>
              </a:rPr>
              <a:t>Feature</a:t>
            </a:r>
            <a:endParaRPr kumimoji="1" lang="ja-JP" altLang="en-US" sz="1400" dirty="0">
              <a:solidFill>
                <a:schemeClr val="bg1"/>
              </a:solidFill>
            </a:endParaRPr>
          </a:p>
        </p:txBody>
      </p:sp>
      <p:sp>
        <p:nvSpPr>
          <p:cNvPr id="50" name="台形 49">
            <a:extLst>
              <a:ext uri="{FF2B5EF4-FFF2-40B4-BE49-F238E27FC236}">
                <a16:creationId xmlns:a16="http://schemas.microsoft.com/office/drawing/2014/main" id="{D50E7761-0D1D-425E-A5F3-C23FEE567B82}"/>
              </a:ext>
            </a:extLst>
          </p:cNvPr>
          <p:cNvSpPr/>
          <p:nvPr/>
        </p:nvSpPr>
        <p:spPr>
          <a:xfrm rot="5400000">
            <a:off x="2825895" y="4060651"/>
            <a:ext cx="1170382" cy="1132517"/>
          </a:xfrm>
          <a:prstGeom prst="trapezoid">
            <a:avLst>
              <a:gd name="adj" fmla="val 20711"/>
            </a:avLst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rgbClr val="0070C0"/>
            </a:solidFill>
            <a:prstDash val="sysDash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1" name="テキスト ボックス 50">
            <a:extLst>
              <a:ext uri="{FF2B5EF4-FFF2-40B4-BE49-F238E27FC236}">
                <a16:creationId xmlns:a16="http://schemas.microsoft.com/office/drawing/2014/main" id="{E34BEFF8-C687-4632-9901-7B5C5D8A7E46}"/>
              </a:ext>
            </a:extLst>
          </p:cNvPr>
          <p:cNvSpPr txBox="1"/>
          <p:nvPr/>
        </p:nvSpPr>
        <p:spPr>
          <a:xfrm>
            <a:off x="2738674" y="4334521"/>
            <a:ext cx="13207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600" b="1" dirty="0">
                <a:solidFill>
                  <a:srgbClr val="FF0000"/>
                </a:solidFill>
              </a:rPr>
              <a:t>Learned</a:t>
            </a:r>
          </a:p>
          <a:p>
            <a:pPr algn="ctr"/>
            <a:r>
              <a:rPr lang="en-US" altLang="ja-JP" sz="1600" b="1" dirty="0">
                <a:solidFill>
                  <a:srgbClr val="FF0000"/>
                </a:solidFill>
              </a:rPr>
              <a:t>AE Model</a:t>
            </a:r>
            <a:endParaRPr kumimoji="1" lang="en-US" altLang="ja-JP" sz="1600" b="1" dirty="0">
              <a:solidFill>
                <a:srgbClr val="FF0000"/>
              </a:solidFill>
            </a:endParaRPr>
          </a:p>
        </p:txBody>
      </p:sp>
      <p:sp>
        <p:nvSpPr>
          <p:cNvPr id="61" name="正方形/長方形 60">
            <a:extLst>
              <a:ext uri="{FF2B5EF4-FFF2-40B4-BE49-F238E27FC236}">
                <a16:creationId xmlns:a16="http://schemas.microsoft.com/office/drawing/2014/main" id="{42A28F47-3F0D-43C4-89E9-A51975D1156D}"/>
              </a:ext>
            </a:extLst>
          </p:cNvPr>
          <p:cNvSpPr/>
          <p:nvPr/>
        </p:nvSpPr>
        <p:spPr>
          <a:xfrm>
            <a:off x="901785" y="2418520"/>
            <a:ext cx="673180" cy="500878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2" name="正方形/長方形 61">
            <a:extLst>
              <a:ext uri="{FF2B5EF4-FFF2-40B4-BE49-F238E27FC236}">
                <a16:creationId xmlns:a16="http://schemas.microsoft.com/office/drawing/2014/main" id="{00D73FA9-85EF-41F2-8F51-DFE055AB3BE1}"/>
              </a:ext>
            </a:extLst>
          </p:cNvPr>
          <p:cNvSpPr/>
          <p:nvPr/>
        </p:nvSpPr>
        <p:spPr>
          <a:xfrm>
            <a:off x="954147" y="2466680"/>
            <a:ext cx="673180" cy="500878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3" name="正方形/長方形 62">
            <a:extLst>
              <a:ext uri="{FF2B5EF4-FFF2-40B4-BE49-F238E27FC236}">
                <a16:creationId xmlns:a16="http://schemas.microsoft.com/office/drawing/2014/main" id="{B631F216-B7D0-4BFB-BDCC-2626F6995623}"/>
              </a:ext>
            </a:extLst>
          </p:cNvPr>
          <p:cNvSpPr/>
          <p:nvPr/>
        </p:nvSpPr>
        <p:spPr>
          <a:xfrm>
            <a:off x="1021025" y="2539429"/>
            <a:ext cx="673180" cy="500878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65" name="グラフィックス 64" descr="ネコ">
            <a:extLst>
              <a:ext uri="{FF2B5EF4-FFF2-40B4-BE49-F238E27FC236}">
                <a16:creationId xmlns:a16="http://schemas.microsoft.com/office/drawing/2014/main" id="{018DDCF2-3AE4-4721-8053-7810BD81E9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3736" y="2538872"/>
            <a:ext cx="477440" cy="501435"/>
          </a:xfrm>
          <a:prstGeom prst="rect">
            <a:avLst/>
          </a:prstGeom>
        </p:spPr>
      </p:pic>
      <p:grpSp>
        <p:nvGrpSpPr>
          <p:cNvPr id="67" name="グループ化 66">
            <a:extLst>
              <a:ext uri="{FF2B5EF4-FFF2-40B4-BE49-F238E27FC236}">
                <a16:creationId xmlns:a16="http://schemas.microsoft.com/office/drawing/2014/main" id="{8BC04A7D-3DB7-470E-8E3C-5A219C9D4BCE}"/>
              </a:ext>
            </a:extLst>
          </p:cNvPr>
          <p:cNvGrpSpPr/>
          <p:nvPr/>
        </p:nvGrpSpPr>
        <p:grpSpPr>
          <a:xfrm>
            <a:off x="901785" y="3122501"/>
            <a:ext cx="792420" cy="621787"/>
            <a:chOff x="851707" y="3785788"/>
            <a:chExt cx="1333120" cy="996001"/>
          </a:xfrm>
        </p:grpSpPr>
        <p:sp>
          <p:nvSpPr>
            <p:cNvPr id="68" name="正方形/長方形 67">
              <a:extLst>
                <a:ext uri="{FF2B5EF4-FFF2-40B4-BE49-F238E27FC236}">
                  <a16:creationId xmlns:a16="http://schemas.microsoft.com/office/drawing/2014/main" id="{7F3EE853-F5AA-41D9-98EA-FEDD72546080}"/>
                </a:ext>
              </a:extLst>
            </p:cNvPr>
            <p:cNvSpPr/>
            <p:nvPr/>
          </p:nvSpPr>
          <p:spPr>
            <a:xfrm>
              <a:off x="851707" y="3785788"/>
              <a:ext cx="1132518" cy="802325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69" name="正方形/長方形 68">
              <a:extLst>
                <a:ext uri="{FF2B5EF4-FFF2-40B4-BE49-F238E27FC236}">
                  <a16:creationId xmlns:a16="http://schemas.microsoft.com/office/drawing/2014/main" id="{4CF2E80C-1287-4192-8689-59A33FE3AE70}"/>
                </a:ext>
              </a:extLst>
            </p:cNvPr>
            <p:cNvSpPr/>
            <p:nvPr/>
          </p:nvSpPr>
          <p:spPr>
            <a:xfrm>
              <a:off x="939798" y="3862697"/>
              <a:ext cx="1132518" cy="802325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70" name="正方形/長方形 69">
              <a:extLst>
                <a:ext uri="{FF2B5EF4-FFF2-40B4-BE49-F238E27FC236}">
                  <a16:creationId xmlns:a16="http://schemas.microsoft.com/office/drawing/2014/main" id="{0B32D799-041B-4454-8018-EBBE2CB4B74F}"/>
                </a:ext>
              </a:extLst>
            </p:cNvPr>
            <p:cNvSpPr/>
            <p:nvPr/>
          </p:nvSpPr>
          <p:spPr>
            <a:xfrm>
              <a:off x="1052309" y="3979464"/>
              <a:ext cx="1132518" cy="802325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</p:grpSp>
      <p:grpSp>
        <p:nvGrpSpPr>
          <p:cNvPr id="72" name="グループ化 71">
            <a:extLst>
              <a:ext uri="{FF2B5EF4-FFF2-40B4-BE49-F238E27FC236}">
                <a16:creationId xmlns:a16="http://schemas.microsoft.com/office/drawing/2014/main" id="{0C6E823B-3C4E-4C6C-AD7B-1039B9EC3713}"/>
              </a:ext>
            </a:extLst>
          </p:cNvPr>
          <p:cNvGrpSpPr/>
          <p:nvPr/>
        </p:nvGrpSpPr>
        <p:grpSpPr>
          <a:xfrm>
            <a:off x="1742192" y="2419751"/>
            <a:ext cx="792420" cy="621787"/>
            <a:chOff x="851707" y="3785788"/>
            <a:chExt cx="1333120" cy="996001"/>
          </a:xfrm>
        </p:grpSpPr>
        <p:sp>
          <p:nvSpPr>
            <p:cNvPr id="73" name="正方形/長方形 72">
              <a:extLst>
                <a:ext uri="{FF2B5EF4-FFF2-40B4-BE49-F238E27FC236}">
                  <a16:creationId xmlns:a16="http://schemas.microsoft.com/office/drawing/2014/main" id="{71E3C20E-EA5C-4B10-AAD9-8EE1E2A7444C}"/>
                </a:ext>
              </a:extLst>
            </p:cNvPr>
            <p:cNvSpPr/>
            <p:nvPr/>
          </p:nvSpPr>
          <p:spPr>
            <a:xfrm>
              <a:off x="851707" y="3785788"/>
              <a:ext cx="1132518" cy="802325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74" name="正方形/長方形 73">
              <a:extLst>
                <a:ext uri="{FF2B5EF4-FFF2-40B4-BE49-F238E27FC236}">
                  <a16:creationId xmlns:a16="http://schemas.microsoft.com/office/drawing/2014/main" id="{7974D0AE-363F-4EC8-B5C1-BAE25F5E4E48}"/>
                </a:ext>
              </a:extLst>
            </p:cNvPr>
            <p:cNvSpPr/>
            <p:nvPr/>
          </p:nvSpPr>
          <p:spPr>
            <a:xfrm>
              <a:off x="939798" y="3862697"/>
              <a:ext cx="1132518" cy="802325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75" name="正方形/長方形 74">
              <a:extLst>
                <a:ext uri="{FF2B5EF4-FFF2-40B4-BE49-F238E27FC236}">
                  <a16:creationId xmlns:a16="http://schemas.microsoft.com/office/drawing/2014/main" id="{6F9AC078-7178-48BD-B90B-03549689489E}"/>
                </a:ext>
              </a:extLst>
            </p:cNvPr>
            <p:cNvSpPr/>
            <p:nvPr/>
          </p:nvSpPr>
          <p:spPr>
            <a:xfrm>
              <a:off x="1052309" y="3979464"/>
              <a:ext cx="1132518" cy="802325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</p:grpSp>
      <p:pic>
        <p:nvPicPr>
          <p:cNvPr id="77" name="グラフィックス 76" descr="ハチドリ">
            <a:extLst>
              <a:ext uri="{FF2B5EF4-FFF2-40B4-BE49-F238E27FC236}">
                <a16:creationId xmlns:a16="http://schemas.microsoft.com/office/drawing/2014/main" id="{045BC500-8207-4D7B-9528-CE70329FB9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6510" y="3234381"/>
            <a:ext cx="524754" cy="524754"/>
          </a:xfrm>
          <a:prstGeom prst="rect">
            <a:avLst/>
          </a:prstGeom>
        </p:spPr>
      </p:pic>
      <p:pic>
        <p:nvPicPr>
          <p:cNvPr id="79" name="グラフィックス 78" descr="犬">
            <a:extLst>
              <a:ext uri="{FF2B5EF4-FFF2-40B4-BE49-F238E27FC236}">
                <a16:creationId xmlns:a16="http://schemas.microsoft.com/office/drawing/2014/main" id="{26D26BEC-14DE-4274-A067-19FC25DA71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884784" y="2509587"/>
            <a:ext cx="611838" cy="611838"/>
          </a:xfrm>
          <a:prstGeom prst="rect">
            <a:avLst/>
          </a:prstGeom>
        </p:spPr>
      </p:pic>
      <p:sp>
        <p:nvSpPr>
          <p:cNvPr id="80" name="矢印: 右 79">
            <a:extLst>
              <a:ext uri="{FF2B5EF4-FFF2-40B4-BE49-F238E27FC236}">
                <a16:creationId xmlns:a16="http://schemas.microsoft.com/office/drawing/2014/main" id="{30E28EF8-EA22-4F81-A96E-0A1DBED09749}"/>
              </a:ext>
            </a:extLst>
          </p:cNvPr>
          <p:cNvSpPr/>
          <p:nvPr/>
        </p:nvSpPr>
        <p:spPr>
          <a:xfrm>
            <a:off x="2142431" y="3148489"/>
            <a:ext cx="514182" cy="563394"/>
          </a:xfrm>
          <a:prstGeom prst="rightArrow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1" name="四角形: 角を丸くする 80">
            <a:extLst>
              <a:ext uri="{FF2B5EF4-FFF2-40B4-BE49-F238E27FC236}">
                <a16:creationId xmlns:a16="http://schemas.microsoft.com/office/drawing/2014/main" id="{9BD2F6F4-F53A-42D0-86D0-7C8C29FC8543}"/>
              </a:ext>
            </a:extLst>
          </p:cNvPr>
          <p:cNvSpPr/>
          <p:nvPr/>
        </p:nvSpPr>
        <p:spPr>
          <a:xfrm>
            <a:off x="9174822" y="3731582"/>
            <a:ext cx="569660" cy="26681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3" name="テキスト ボックス 82">
            <a:extLst>
              <a:ext uri="{FF2B5EF4-FFF2-40B4-BE49-F238E27FC236}">
                <a16:creationId xmlns:a16="http://schemas.microsoft.com/office/drawing/2014/main" id="{8068FA9B-8F7B-4B4E-9A53-152A3F3ADB8E}"/>
              </a:ext>
            </a:extLst>
          </p:cNvPr>
          <p:cNvSpPr txBox="1"/>
          <p:nvPr/>
        </p:nvSpPr>
        <p:spPr>
          <a:xfrm>
            <a:off x="8082892" y="2245348"/>
            <a:ext cx="3270908" cy="64633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dirty="0"/>
              <a:t>Note) Pseudo labels for cats, dogs, and birds</a:t>
            </a:r>
            <a:endParaRPr kumimoji="1" lang="ja-JP" altLang="en-US" dirty="0"/>
          </a:p>
        </p:txBody>
      </p:sp>
      <p:grpSp>
        <p:nvGrpSpPr>
          <p:cNvPr id="84" name="グループ化 83">
            <a:extLst>
              <a:ext uri="{FF2B5EF4-FFF2-40B4-BE49-F238E27FC236}">
                <a16:creationId xmlns:a16="http://schemas.microsoft.com/office/drawing/2014/main" id="{88F7ECD0-76E9-48CF-8109-EE164D5BBC03}"/>
              </a:ext>
            </a:extLst>
          </p:cNvPr>
          <p:cNvGrpSpPr/>
          <p:nvPr/>
        </p:nvGrpSpPr>
        <p:grpSpPr>
          <a:xfrm>
            <a:off x="5015051" y="4151317"/>
            <a:ext cx="1484124" cy="1076638"/>
            <a:chOff x="3674447" y="4162759"/>
            <a:chExt cx="2434252" cy="1677652"/>
          </a:xfrm>
        </p:grpSpPr>
        <p:cxnSp>
          <p:nvCxnSpPr>
            <p:cNvPr id="85" name="直線矢印コネクタ 84">
              <a:extLst>
                <a:ext uri="{FF2B5EF4-FFF2-40B4-BE49-F238E27FC236}">
                  <a16:creationId xmlns:a16="http://schemas.microsoft.com/office/drawing/2014/main" id="{E29129DB-5545-489C-92B7-5F3C4D75508A}"/>
                </a:ext>
              </a:extLst>
            </p:cNvPr>
            <p:cNvCxnSpPr/>
            <p:nvPr/>
          </p:nvCxnSpPr>
          <p:spPr>
            <a:xfrm flipV="1">
              <a:off x="4222749" y="4162759"/>
              <a:ext cx="0" cy="1677651"/>
            </a:xfrm>
            <a:prstGeom prst="straightConnector1">
              <a:avLst/>
            </a:prstGeom>
            <a:ln w="38100">
              <a:noFill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線矢印コネクタ 85">
              <a:extLst>
                <a:ext uri="{FF2B5EF4-FFF2-40B4-BE49-F238E27FC236}">
                  <a16:creationId xmlns:a16="http://schemas.microsoft.com/office/drawing/2014/main" id="{86CFEEF3-4D7E-47C0-81E5-6562E10449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22749" y="5840410"/>
              <a:ext cx="1885950" cy="1"/>
            </a:xfrm>
            <a:prstGeom prst="straightConnector1">
              <a:avLst/>
            </a:prstGeom>
            <a:ln w="38100">
              <a:noFill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楕円 86">
              <a:extLst>
                <a:ext uri="{FF2B5EF4-FFF2-40B4-BE49-F238E27FC236}">
                  <a16:creationId xmlns:a16="http://schemas.microsoft.com/office/drawing/2014/main" id="{92294BE5-C131-43E4-8001-F19C69958EC7}"/>
                </a:ext>
              </a:extLst>
            </p:cNvPr>
            <p:cNvSpPr/>
            <p:nvPr/>
          </p:nvSpPr>
          <p:spPr>
            <a:xfrm>
              <a:off x="4555033" y="4264410"/>
              <a:ext cx="742951" cy="5810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/>
                <a:t>C</a:t>
              </a:r>
              <a:endParaRPr kumimoji="1" lang="ja-JP" altLang="en-US" dirty="0"/>
            </a:p>
          </p:txBody>
        </p:sp>
        <p:sp>
          <p:nvSpPr>
            <p:cNvPr id="88" name="楕円 87">
              <a:extLst>
                <a:ext uri="{FF2B5EF4-FFF2-40B4-BE49-F238E27FC236}">
                  <a16:creationId xmlns:a16="http://schemas.microsoft.com/office/drawing/2014/main" id="{A5D3E1FC-B957-4505-84A6-F34CD868B7BA}"/>
                </a:ext>
              </a:extLst>
            </p:cNvPr>
            <p:cNvSpPr/>
            <p:nvPr/>
          </p:nvSpPr>
          <p:spPr>
            <a:xfrm>
              <a:off x="3674447" y="4264410"/>
              <a:ext cx="742950" cy="5810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/>
                <a:t>D</a:t>
              </a:r>
              <a:endParaRPr kumimoji="1" lang="ja-JP" altLang="en-US" dirty="0"/>
            </a:p>
          </p:txBody>
        </p:sp>
        <p:sp>
          <p:nvSpPr>
            <p:cNvPr id="89" name="楕円 88">
              <a:extLst>
                <a:ext uri="{FF2B5EF4-FFF2-40B4-BE49-F238E27FC236}">
                  <a16:creationId xmlns:a16="http://schemas.microsoft.com/office/drawing/2014/main" id="{CEE14AF6-ACB1-413D-9E08-49E11303FAD1}"/>
                </a:ext>
              </a:extLst>
            </p:cNvPr>
            <p:cNvSpPr/>
            <p:nvPr/>
          </p:nvSpPr>
          <p:spPr>
            <a:xfrm>
              <a:off x="4161829" y="5012231"/>
              <a:ext cx="742951" cy="5810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/>
                <a:t>B</a:t>
              </a:r>
              <a:endParaRPr kumimoji="1" lang="ja-JP" altLang="en-US" dirty="0"/>
            </a:p>
          </p:txBody>
        </p:sp>
      </p:grpSp>
      <p:cxnSp>
        <p:nvCxnSpPr>
          <p:cNvPr id="91" name="直線矢印コネクタ 90">
            <a:extLst>
              <a:ext uri="{FF2B5EF4-FFF2-40B4-BE49-F238E27FC236}">
                <a16:creationId xmlns:a16="http://schemas.microsoft.com/office/drawing/2014/main" id="{11C49552-E2A0-44BF-A3D8-6D0E71E70718}"/>
              </a:ext>
            </a:extLst>
          </p:cNvPr>
          <p:cNvCxnSpPr/>
          <p:nvPr/>
        </p:nvCxnSpPr>
        <p:spPr>
          <a:xfrm flipV="1">
            <a:off x="4963481" y="4068223"/>
            <a:ext cx="0" cy="107663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2" name="直線矢印コネクタ 91">
            <a:extLst>
              <a:ext uri="{FF2B5EF4-FFF2-40B4-BE49-F238E27FC236}">
                <a16:creationId xmlns:a16="http://schemas.microsoft.com/office/drawing/2014/main" id="{7C1210B6-8A9E-4B60-B273-C00B9C1EF8BB}"/>
              </a:ext>
            </a:extLst>
          </p:cNvPr>
          <p:cNvCxnSpPr>
            <a:cxnSpLocks/>
          </p:cNvCxnSpPr>
          <p:nvPr/>
        </p:nvCxnSpPr>
        <p:spPr>
          <a:xfrm flipV="1">
            <a:off x="4963481" y="5144860"/>
            <a:ext cx="1132519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3" name="矢印: 右 92">
            <a:extLst>
              <a:ext uri="{FF2B5EF4-FFF2-40B4-BE49-F238E27FC236}">
                <a16:creationId xmlns:a16="http://schemas.microsoft.com/office/drawing/2014/main" id="{C3BA6B2D-06EC-4E9A-9F30-6F499D48CAC1}"/>
              </a:ext>
            </a:extLst>
          </p:cNvPr>
          <p:cNvSpPr/>
          <p:nvPr/>
        </p:nvSpPr>
        <p:spPr>
          <a:xfrm>
            <a:off x="6314466" y="4024115"/>
            <a:ext cx="1291487" cy="920904"/>
          </a:xfrm>
          <a:prstGeom prst="rightArrow">
            <a:avLst>
              <a:gd name="adj1" fmla="val 53978"/>
              <a:gd name="adj2" fmla="val 31106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600" dirty="0"/>
              <a:t>Index</a:t>
            </a:r>
          </a:p>
          <a:p>
            <a:pPr algn="ctr"/>
            <a:r>
              <a:rPr kumimoji="1" lang="ja-JP" altLang="en-US" sz="1600" dirty="0"/>
              <a:t>＋</a:t>
            </a:r>
            <a:r>
              <a:rPr kumimoji="1" lang="en-US" altLang="ja-JP" sz="1600" dirty="0"/>
              <a:t>Feature</a:t>
            </a:r>
            <a:endParaRPr kumimoji="1" lang="ja-JP" altLang="en-US" sz="1600" dirty="0"/>
          </a:p>
        </p:txBody>
      </p:sp>
      <p:sp>
        <p:nvSpPr>
          <p:cNvPr id="94" name="四角形: 角を丸くする 93">
            <a:extLst>
              <a:ext uri="{FF2B5EF4-FFF2-40B4-BE49-F238E27FC236}">
                <a16:creationId xmlns:a16="http://schemas.microsoft.com/office/drawing/2014/main" id="{3F15B36B-4EFC-4F51-B18C-A467230F180E}"/>
              </a:ext>
            </a:extLst>
          </p:cNvPr>
          <p:cNvSpPr/>
          <p:nvPr/>
        </p:nvSpPr>
        <p:spPr>
          <a:xfrm>
            <a:off x="2752105" y="2364329"/>
            <a:ext cx="3446533" cy="1489664"/>
          </a:xfrm>
          <a:prstGeom prst="roundRect">
            <a:avLst/>
          </a:prstGeom>
          <a:noFill/>
          <a:ln w="38100">
            <a:solidFill>
              <a:schemeClr val="accent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7" name="四角形: 角を丸くする 96">
            <a:extLst>
              <a:ext uri="{FF2B5EF4-FFF2-40B4-BE49-F238E27FC236}">
                <a16:creationId xmlns:a16="http://schemas.microsoft.com/office/drawing/2014/main" id="{F24C0833-DE0B-422D-B30E-20498B122CCD}"/>
              </a:ext>
            </a:extLst>
          </p:cNvPr>
          <p:cNvSpPr/>
          <p:nvPr/>
        </p:nvSpPr>
        <p:spPr>
          <a:xfrm>
            <a:off x="2752104" y="3958131"/>
            <a:ext cx="3439145" cy="1417977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8" name="テキスト ボックス 97">
            <a:extLst>
              <a:ext uri="{FF2B5EF4-FFF2-40B4-BE49-F238E27FC236}">
                <a16:creationId xmlns:a16="http://schemas.microsoft.com/office/drawing/2014/main" id="{A79B72C0-3072-41D4-ACAB-59DBEFFF0814}"/>
              </a:ext>
            </a:extLst>
          </p:cNvPr>
          <p:cNvSpPr txBox="1"/>
          <p:nvPr/>
        </p:nvSpPr>
        <p:spPr>
          <a:xfrm>
            <a:off x="3481848" y="5149780"/>
            <a:ext cx="1748821" cy="338554"/>
          </a:xfrm>
          <a:prstGeom prst="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sz="1600" dirty="0"/>
              <a:t>inference phase</a:t>
            </a:r>
            <a:endParaRPr kumimoji="1" lang="ja-JP" altLang="en-US" sz="1600" dirty="0"/>
          </a:p>
        </p:txBody>
      </p:sp>
      <p:sp>
        <p:nvSpPr>
          <p:cNvPr id="96" name="テキスト ボックス 95">
            <a:extLst>
              <a:ext uri="{FF2B5EF4-FFF2-40B4-BE49-F238E27FC236}">
                <a16:creationId xmlns:a16="http://schemas.microsoft.com/office/drawing/2014/main" id="{2FCC8475-0672-4BBE-AB09-990B1218D280}"/>
              </a:ext>
            </a:extLst>
          </p:cNvPr>
          <p:cNvSpPr txBox="1"/>
          <p:nvPr/>
        </p:nvSpPr>
        <p:spPr>
          <a:xfrm>
            <a:off x="3483617" y="3629987"/>
            <a:ext cx="1604567" cy="338554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sz="1600" dirty="0"/>
              <a:t>learning phase</a:t>
            </a:r>
            <a:endParaRPr kumimoji="1" lang="ja-JP" altLang="en-US" sz="1600" dirty="0"/>
          </a:p>
        </p:txBody>
      </p:sp>
      <p:sp>
        <p:nvSpPr>
          <p:cNvPr id="49" name="矢印: 右 48">
            <a:extLst>
              <a:ext uri="{FF2B5EF4-FFF2-40B4-BE49-F238E27FC236}">
                <a16:creationId xmlns:a16="http://schemas.microsoft.com/office/drawing/2014/main" id="{0F878323-38B8-4154-8B2C-CF90BD8EA678}"/>
              </a:ext>
            </a:extLst>
          </p:cNvPr>
          <p:cNvSpPr/>
          <p:nvPr/>
        </p:nvSpPr>
        <p:spPr>
          <a:xfrm>
            <a:off x="2125609" y="4302675"/>
            <a:ext cx="514182" cy="538059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32F189E0-1CE1-4837-9570-4532A72CF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03975"/>
            <a:ext cx="2743200" cy="365125"/>
          </a:xfrm>
        </p:spPr>
        <p:txBody>
          <a:bodyPr/>
          <a:lstStyle/>
          <a:p>
            <a:fld id="{DD35CAA6-C1B5-4A43-9CE1-953BE3D04F1F}" type="slidenum">
              <a:rPr kumimoji="1" lang="ja-JP" altLang="en-US" smtClean="0"/>
              <a:t>4</a:t>
            </a:fld>
            <a:endParaRPr kumimoji="1" lang="ja-JP" altLang="en-US" dirty="0"/>
          </a:p>
        </p:txBody>
      </p:sp>
      <p:sp>
        <p:nvSpPr>
          <p:cNvPr id="56" name="四角形: 角を丸くする 55">
            <a:extLst>
              <a:ext uri="{FF2B5EF4-FFF2-40B4-BE49-F238E27FC236}">
                <a16:creationId xmlns:a16="http://schemas.microsoft.com/office/drawing/2014/main" id="{788570AD-3846-4483-BD1D-292C5141A2AD}"/>
              </a:ext>
            </a:extLst>
          </p:cNvPr>
          <p:cNvSpPr/>
          <p:nvPr/>
        </p:nvSpPr>
        <p:spPr>
          <a:xfrm>
            <a:off x="8469308" y="3334926"/>
            <a:ext cx="569660" cy="26681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四角形: 角を丸くする 56">
            <a:extLst>
              <a:ext uri="{FF2B5EF4-FFF2-40B4-BE49-F238E27FC236}">
                <a16:creationId xmlns:a16="http://schemas.microsoft.com/office/drawing/2014/main" id="{3F61213D-BF55-4A17-A0FA-827CB09FAF6D}"/>
              </a:ext>
            </a:extLst>
          </p:cNvPr>
          <p:cNvSpPr/>
          <p:nvPr/>
        </p:nvSpPr>
        <p:spPr>
          <a:xfrm>
            <a:off x="7744230" y="4129441"/>
            <a:ext cx="569660" cy="26681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矢印: 右 59">
            <a:extLst>
              <a:ext uri="{FF2B5EF4-FFF2-40B4-BE49-F238E27FC236}">
                <a16:creationId xmlns:a16="http://schemas.microsoft.com/office/drawing/2014/main" id="{83618849-B0F6-48AB-A44C-7142C80AAFF2}"/>
              </a:ext>
            </a:extLst>
          </p:cNvPr>
          <p:cNvSpPr/>
          <p:nvPr/>
        </p:nvSpPr>
        <p:spPr>
          <a:xfrm>
            <a:off x="4003994" y="4206227"/>
            <a:ext cx="938322" cy="818223"/>
          </a:xfrm>
          <a:prstGeom prst="rightArrow">
            <a:avLst>
              <a:gd name="adj1" fmla="val 55232"/>
              <a:gd name="adj2" fmla="val 25544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bg1"/>
                </a:solidFill>
              </a:rPr>
              <a:t>Feature</a:t>
            </a:r>
            <a:endParaRPr kumimoji="1" lang="ja-JP" alt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21991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71D6580-69AD-49A4-954C-A7BF247CA5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088" y="409575"/>
            <a:ext cx="11497056" cy="6120384"/>
          </a:xfrm>
        </p:spPr>
        <p:txBody>
          <a:bodyPr/>
          <a:lstStyle/>
          <a:p>
            <a:pPr marL="0" indent="0">
              <a:buNone/>
            </a:pPr>
            <a:r>
              <a:rPr lang="ja-JP" altLang="en-US" sz="4000" b="1" dirty="0"/>
              <a:t>今後のスケジュール</a:t>
            </a:r>
            <a:endParaRPr lang="en-US" altLang="ja-JP" b="1" dirty="0"/>
          </a:p>
          <a:p>
            <a:pPr marL="0" indent="0">
              <a:buNone/>
            </a:pPr>
            <a:endParaRPr kumimoji="1"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6E23FCE1-CE78-481A-831D-7ED2334741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5CAA6-C1B5-4A43-9CE1-953BE3D04F1F}" type="slidenum">
              <a:rPr kumimoji="1" lang="ja-JP" altLang="en-US" smtClean="0"/>
              <a:t>5</a:t>
            </a:fld>
            <a:endParaRPr kumimoji="1" lang="ja-JP" altLang="en-US"/>
          </a:p>
        </p:txBody>
      </p:sp>
      <p:graphicFrame>
        <p:nvGraphicFramePr>
          <p:cNvPr id="5" name="表 5">
            <a:extLst>
              <a:ext uri="{FF2B5EF4-FFF2-40B4-BE49-F238E27FC236}">
                <a16:creationId xmlns:a16="http://schemas.microsoft.com/office/drawing/2014/main" id="{EA861E15-793B-4EC0-8AA9-5549AB9CF70C}"/>
              </a:ext>
            </a:extLst>
          </p:cNvPr>
          <p:cNvGraphicFramePr>
            <a:graphicFrameLocks noGrp="1"/>
          </p:cNvGraphicFramePr>
          <p:nvPr/>
        </p:nvGraphicFramePr>
        <p:xfrm>
          <a:off x="647700" y="1447800"/>
          <a:ext cx="10896600" cy="46484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16100">
                  <a:extLst>
                    <a:ext uri="{9D8B030D-6E8A-4147-A177-3AD203B41FA5}">
                      <a16:colId xmlns:a16="http://schemas.microsoft.com/office/drawing/2014/main" val="1023203896"/>
                    </a:ext>
                  </a:extLst>
                </a:gridCol>
                <a:gridCol w="1816100">
                  <a:extLst>
                    <a:ext uri="{9D8B030D-6E8A-4147-A177-3AD203B41FA5}">
                      <a16:colId xmlns:a16="http://schemas.microsoft.com/office/drawing/2014/main" val="2409959314"/>
                    </a:ext>
                  </a:extLst>
                </a:gridCol>
                <a:gridCol w="1816100">
                  <a:extLst>
                    <a:ext uri="{9D8B030D-6E8A-4147-A177-3AD203B41FA5}">
                      <a16:colId xmlns:a16="http://schemas.microsoft.com/office/drawing/2014/main" val="133361988"/>
                    </a:ext>
                  </a:extLst>
                </a:gridCol>
                <a:gridCol w="1816100">
                  <a:extLst>
                    <a:ext uri="{9D8B030D-6E8A-4147-A177-3AD203B41FA5}">
                      <a16:colId xmlns:a16="http://schemas.microsoft.com/office/drawing/2014/main" val="2053802350"/>
                    </a:ext>
                  </a:extLst>
                </a:gridCol>
                <a:gridCol w="1816100">
                  <a:extLst>
                    <a:ext uri="{9D8B030D-6E8A-4147-A177-3AD203B41FA5}">
                      <a16:colId xmlns:a16="http://schemas.microsoft.com/office/drawing/2014/main" val="1397326709"/>
                    </a:ext>
                  </a:extLst>
                </a:gridCol>
                <a:gridCol w="1816100">
                  <a:extLst>
                    <a:ext uri="{9D8B030D-6E8A-4147-A177-3AD203B41FA5}">
                      <a16:colId xmlns:a16="http://schemas.microsoft.com/office/drawing/2014/main" val="3247765769"/>
                    </a:ext>
                  </a:extLst>
                </a:gridCol>
              </a:tblGrid>
              <a:tr h="58105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dirty="0"/>
                        <a:t>7</a:t>
                      </a:r>
                      <a:r>
                        <a:rPr kumimoji="1" lang="ja-JP" altLang="en-US" sz="2400" dirty="0"/>
                        <a:t>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dirty="0"/>
                        <a:t>8</a:t>
                      </a:r>
                      <a:r>
                        <a:rPr kumimoji="1" lang="ja-JP" altLang="en-US" sz="2400" dirty="0"/>
                        <a:t>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dirty="0"/>
                        <a:t>9</a:t>
                      </a:r>
                      <a:r>
                        <a:rPr kumimoji="1" lang="ja-JP" altLang="en-US" sz="2400" dirty="0"/>
                        <a:t>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dirty="0"/>
                        <a:t>10</a:t>
                      </a:r>
                      <a:r>
                        <a:rPr kumimoji="1" lang="ja-JP" altLang="en-US" sz="2400" dirty="0"/>
                        <a:t>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dirty="0"/>
                        <a:t>11</a:t>
                      </a:r>
                      <a:r>
                        <a:rPr kumimoji="1" lang="ja-JP" altLang="en-US" sz="2400" dirty="0"/>
                        <a:t>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dirty="0"/>
                        <a:t>12</a:t>
                      </a:r>
                      <a:r>
                        <a:rPr kumimoji="1" lang="ja-JP" altLang="en-US" sz="2400" dirty="0"/>
                        <a:t>月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25627582"/>
                  </a:ext>
                </a:extLst>
              </a:tr>
              <a:tr h="581052">
                <a:tc gridSpan="2">
                  <a:txBody>
                    <a:bodyPr/>
                    <a:lstStyle/>
                    <a:p>
                      <a:pPr algn="ctr"/>
                      <a:r>
                        <a:rPr kumimoji="1" lang="ja-JP" altLang="en-US" b="1" dirty="0">
                          <a:solidFill>
                            <a:schemeClr val="bg1"/>
                          </a:solidFill>
                        </a:rPr>
                        <a:t>プロトタイプの作成</a:t>
                      </a: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0065685"/>
                  </a:ext>
                </a:extLst>
              </a:tr>
              <a:tr h="581052">
                <a:tc>
                  <a:txBody>
                    <a:bodyPr/>
                    <a:lstStyle/>
                    <a:p>
                      <a:pPr algn="ctr"/>
                      <a:endParaRPr kumimoji="1" lang="ja-JP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kumimoji="1" lang="ja-JP" altLang="en-US" sz="2000" b="1" dirty="0">
                          <a:solidFill>
                            <a:schemeClr val="bg1"/>
                          </a:solidFill>
                        </a:rPr>
                        <a:t>ニューラルネットワークモデルの性能評価</a:t>
                      </a: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0598717"/>
                  </a:ext>
                </a:extLst>
              </a:tr>
              <a:tr h="581052">
                <a:tc>
                  <a:txBody>
                    <a:bodyPr/>
                    <a:lstStyle/>
                    <a:p>
                      <a:pPr algn="ctr"/>
                      <a:endParaRPr kumimoji="1" lang="ja-JP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kumimoji="1" lang="ja-JP" altLang="en-US" sz="2000" b="1" dirty="0">
                          <a:solidFill>
                            <a:schemeClr val="bg1"/>
                          </a:solidFill>
                        </a:rPr>
                        <a:t>ニューラルネットワーク構造の分析・改良</a:t>
                      </a: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0512482"/>
                  </a:ext>
                </a:extLst>
              </a:tr>
              <a:tr h="581052">
                <a:tc>
                  <a:txBody>
                    <a:bodyPr/>
                    <a:lstStyle/>
                    <a:p>
                      <a:pPr algn="ctr"/>
                      <a:endParaRPr kumimoji="1" lang="ja-JP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kumimoji="1" lang="ja-JP" altLang="en-US" sz="2000" b="1" dirty="0">
                          <a:solidFill>
                            <a:schemeClr val="bg1"/>
                          </a:solidFill>
                        </a:rPr>
                        <a:t>画像推薦システムの改良</a:t>
                      </a: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1381955"/>
                  </a:ext>
                </a:extLst>
              </a:tr>
              <a:tr h="581052">
                <a:tc>
                  <a:txBody>
                    <a:bodyPr/>
                    <a:lstStyle/>
                    <a:p>
                      <a:pPr algn="ctr"/>
                      <a:endParaRPr kumimoji="1" lang="ja-JP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kumimoji="1" lang="ja-JP" altLang="en-US" b="1" dirty="0">
                          <a:solidFill>
                            <a:schemeClr val="bg1"/>
                          </a:solidFill>
                        </a:rPr>
                        <a:t>既存画像推薦システム比較実験</a:t>
                      </a: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8341139"/>
                  </a:ext>
                </a:extLst>
              </a:tr>
              <a:tr h="581052">
                <a:tc>
                  <a:txBody>
                    <a:bodyPr/>
                    <a:lstStyle/>
                    <a:p>
                      <a:pPr algn="ctr"/>
                      <a:endParaRPr kumimoji="1" lang="ja-JP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1" lang="ja-JP" altLang="en-US" b="1" dirty="0">
                          <a:solidFill>
                            <a:schemeClr val="bg1"/>
                          </a:solidFill>
                        </a:rPr>
                        <a:t>本研究の社会実装への評価・考察</a:t>
                      </a: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3060253"/>
                  </a:ext>
                </a:extLst>
              </a:tr>
              <a:tr h="581052">
                <a:tc>
                  <a:txBody>
                    <a:bodyPr/>
                    <a:lstStyle/>
                    <a:p>
                      <a:pPr algn="ctr"/>
                      <a:endParaRPr kumimoji="1" lang="ja-JP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kumimoji="1" lang="ja-JP" altLang="en-US" b="1" dirty="0">
                          <a:solidFill>
                            <a:schemeClr val="bg1"/>
                          </a:solidFill>
                        </a:rPr>
                        <a:t>卒業論文執筆</a:t>
                      </a: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kumimoji="1" lang="ja-JP" altLang="en-US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290871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655262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EAB145B-F972-49A9-AE25-9ED5C6F28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提案手法：深層学習による特徴抽出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9523CC9F-39AF-4DB7-9507-0CD12ACC6F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B4CE29-6554-4A3D-AFF4-5BC7E77D0C2D}" type="slidenum">
              <a:rPr kumimoji="1" lang="ja-JP" altLang="en-US" smtClean="0"/>
              <a:t>6</a:t>
            </a:fld>
            <a:endParaRPr kumimoji="1" lang="ja-JP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1DCF17E4-7115-8ADA-18B7-E50AE895AF33}"/>
              </a:ext>
            </a:extLst>
          </p:cNvPr>
          <p:cNvSpPr/>
          <p:nvPr/>
        </p:nvSpPr>
        <p:spPr>
          <a:xfrm>
            <a:off x="1227711" y="3807981"/>
            <a:ext cx="1288869" cy="105180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/>
              <a:t>Image</a:t>
            </a:r>
            <a:endParaRPr kumimoji="1" lang="ja-JP" altLang="en-US" sz="2400" dirty="0"/>
          </a:p>
        </p:txBody>
      </p:sp>
      <p:sp>
        <p:nvSpPr>
          <p:cNvPr id="9" name="矢印: 右 8">
            <a:extLst>
              <a:ext uri="{FF2B5EF4-FFF2-40B4-BE49-F238E27FC236}">
                <a16:creationId xmlns:a16="http://schemas.microsoft.com/office/drawing/2014/main" id="{3A98B375-F3C8-3218-CAE4-22CE9E28BC00}"/>
              </a:ext>
            </a:extLst>
          </p:cNvPr>
          <p:cNvSpPr/>
          <p:nvPr/>
        </p:nvSpPr>
        <p:spPr>
          <a:xfrm>
            <a:off x="2713283" y="4111814"/>
            <a:ext cx="635726" cy="44413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0" name="四角形: 角を丸くする 9">
            <a:extLst>
              <a:ext uri="{FF2B5EF4-FFF2-40B4-BE49-F238E27FC236}">
                <a16:creationId xmlns:a16="http://schemas.microsoft.com/office/drawing/2014/main" id="{3B5E2995-453F-F850-2106-F6B9AA7EE14C}"/>
              </a:ext>
            </a:extLst>
          </p:cNvPr>
          <p:cNvSpPr/>
          <p:nvPr/>
        </p:nvSpPr>
        <p:spPr>
          <a:xfrm>
            <a:off x="3452750" y="2635954"/>
            <a:ext cx="1637211" cy="2917372"/>
          </a:xfrm>
          <a:prstGeom prst="round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6EF6B9FA-10B5-F59D-6EBF-15CE543AA09E}"/>
              </a:ext>
            </a:extLst>
          </p:cNvPr>
          <p:cNvSpPr txBox="1"/>
          <p:nvPr/>
        </p:nvSpPr>
        <p:spPr>
          <a:xfrm>
            <a:off x="3103953" y="1707403"/>
            <a:ext cx="24715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400" dirty="0"/>
              <a:t>Feature extraction</a:t>
            </a:r>
          </a:p>
          <a:p>
            <a:pPr algn="ctr"/>
            <a:r>
              <a:rPr kumimoji="1" lang="en-US" altLang="ja-JP" sz="2400" dirty="0"/>
              <a:t>By NN</a:t>
            </a:r>
            <a:endParaRPr kumimoji="1" lang="ja-JP" altLang="en-US" sz="2400" dirty="0"/>
          </a:p>
        </p:txBody>
      </p:sp>
      <p:sp>
        <p:nvSpPr>
          <p:cNvPr id="12" name="台形 11">
            <a:extLst>
              <a:ext uri="{FF2B5EF4-FFF2-40B4-BE49-F238E27FC236}">
                <a16:creationId xmlns:a16="http://schemas.microsoft.com/office/drawing/2014/main" id="{F91AC3A2-DC16-D5EF-E4BC-F453B549365C}"/>
              </a:ext>
            </a:extLst>
          </p:cNvPr>
          <p:cNvSpPr/>
          <p:nvPr/>
        </p:nvSpPr>
        <p:spPr>
          <a:xfrm rot="5400000">
            <a:off x="3942659" y="2867990"/>
            <a:ext cx="657389" cy="358847"/>
          </a:xfrm>
          <a:prstGeom prst="trapezoid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3" name="矢印: 右 12">
            <a:extLst>
              <a:ext uri="{FF2B5EF4-FFF2-40B4-BE49-F238E27FC236}">
                <a16:creationId xmlns:a16="http://schemas.microsoft.com/office/drawing/2014/main" id="{C4CB5E54-B365-A17A-6EF7-B17145138FA1}"/>
              </a:ext>
            </a:extLst>
          </p:cNvPr>
          <p:cNvSpPr/>
          <p:nvPr/>
        </p:nvSpPr>
        <p:spPr>
          <a:xfrm>
            <a:off x="5257600" y="4111814"/>
            <a:ext cx="635726" cy="44413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52E5FC62-57DD-F8F6-8D86-39659F93855D}"/>
              </a:ext>
            </a:extLst>
          </p:cNvPr>
          <p:cNvSpPr txBox="1"/>
          <p:nvPr/>
        </p:nvSpPr>
        <p:spPr>
          <a:xfrm>
            <a:off x="6141179" y="4039999"/>
            <a:ext cx="1889495" cy="58477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sz="3200" dirty="0"/>
              <a:t>Clustering</a:t>
            </a:r>
            <a:endParaRPr kumimoji="1" lang="ja-JP" altLang="en-US" sz="3200" dirty="0"/>
          </a:p>
        </p:txBody>
      </p:sp>
      <p:sp>
        <p:nvSpPr>
          <p:cNvPr id="16" name="矢印: 右 15">
            <a:extLst>
              <a:ext uri="{FF2B5EF4-FFF2-40B4-BE49-F238E27FC236}">
                <a16:creationId xmlns:a16="http://schemas.microsoft.com/office/drawing/2014/main" id="{DEA79CE0-08DC-A9FF-DFA8-C3BE5DCDD1E2}"/>
              </a:ext>
            </a:extLst>
          </p:cNvPr>
          <p:cNvSpPr/>
          <p:nvPr/>
        </p:nvSpPr>
        <p:spPr>
          <a:xfrm>
            <a:off x="8387050" y="4094640"/>
            <a:ext cx="635726" cy="44413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698ACED9-37EF-AC6F-911C-A176C22272EA}"/>
              </a:ext>
            </a:extLst>
          </p:cNvPr>
          <p:cNvSpPr txBox="1"/>
          <p:nvPr/>
        </p:nvSpPr>
        <p:spPr>
          <a:xfrm>
            <a:off x="3549937" y="3296113"/>
            <a:ext cx="14428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/>
              <a:t>Convolution</a:t>
            </a:r>
            <a:endParaRPr kumimoji="1" lang="ja-JP" altLang="en-US" sz="2000" dirty="0"/>
          </a:p>
        </p:txBody>
      </p:sp>
      <p:sp>
        <p:nvSpPr>
          <p:cNvPr id="18" name="四角形: 角を丸くする 17">
            <a:extLst>
              <a:ext uri="{FF2B5EF4-FFF2-40B4-BE49-F238E27FC236}">
                <a16:creationId xmlns:a16="http://schemas.microsoft.com/office/drawing/2014/main" id="{68318833-FC08-941B-1173-787BE1827FB6}"/>
              </a:ext>
            </a:extLst>
          </p:cNvPr>
          <p:cNvSpPr/>
          <p:nvPr/>
        </p:nvSpPr>
        <p:spPr>
          <a:xfrm>
            <a:off x="4025862" y="3783144"/>
            <a:ext cx="449386" cy="465636"/>
          </a:xfrm>
          <a:prstGeom prst="roundRect">
            <a:avLst/>
          </a:prstGeom>
          <a:ln w="28575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0CCBB02C-B030-7365-4E90-60CC2477559E}"/>
              </a:ext>
            </a:extLst>
          </p:cNvPr>
          <p:cNvSpPr txBox="1"/>
          <p:nvPr/>
        </p:nvSpPr>
        <p:spPr>
          <a:xfrm>
            <a:off x="3557287" y="4224664"/>
            <a:ext cx="14557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/>
              <a:t>Transformer</a:t>
            </a:r>
            <a:endParaRPr kumimoji="1" lang="ja-JP" altLang="en-US" sz="2000" dirty="0"/>
          </a:p>
        </p:txBody>
      </p:sp>
      <p:sp>
        <p:nvSpPr>
          <p:cNvPr id="23" name="楕円 22">
            <a:extLst>
              <a:ext uri="{FF2B5EF4-FFF2-40B4-BE49-F238E27FC236}">
                <a16:creationId xmlns:a16="http://schemas.microsoft.com/office/drawing/2014/main" id="{10A08BF8-9046-B2D0-80B4-457FC8855D35}"/>
              </a:ext>
            </a:extLst>
          </p:cNvPr>
          <p:cNvSpPr/>
          <p:nvPr/>
        </p:nvSpPr>
        <p:spPr>
          <a:xfrm>
            <a:off x="3953042" y="4795762"/>
            <a:ext cx="595025" cy="45824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E40E1672-5403-CFFC-0B52-15DC34526B18}"/>
              </a:ext>
            </a:extLst>
          </p:cNvPr>
          <p:cNvSpPr txBox="1"/>
          <p:nvPr/>
        </p:nvSpPr>
        <p:spPr>
          <a:xfrm>
            <a:off x="3775990" y="5191859"/>
            <a:ext cx="10378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1800" dirty="0"/>
              <a:t>Another </a:t>
            </a:r>
            <a:endParaRPr kumimoji="1" lang="ja-JP" altLang="en-US" sz="1800" dirty="0"/>
          </a:p>
        </p:txBody>
      </p:sp>
      <p:cxnSp>
        <p:nvCxnSpPr>
          <p:cNvPr id="27" name="直線コネクタ 26">
            <a:extLst>
              <a:ext uri="{FF2B5EF4-FFF2-40B4-BE49-F238E27FC236}">
                <a16:creationId xmlns:a16="http://schemas.microsoft.com/office/drawing/2014/main" id="{D68DA289-DF9E-40AA-954E-83C9C0780F1C}"/>
              </a:ext>
            </a:extLst>
          </p:cNvPr>
          <p:cNvCxnSpPr>
            <a:cxnSpLocks/>
          </p:cNvCxnSpPr>
          <p:nvPr/>
        </p:nvCxnSpPr>
        <p:spPr>
          <a:xfrm>
            <a:off x="3452746" y="4624774"/>
            <a:ext cx="1637211" cy="0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コネクタ 28">
            <a:extLst>
              <a:ext uri="{FF2B5EF4-FFF2-40B4-BE49-F238E27FC236}">
                <a16:creationId xmlns:a16="http://schemas.microsoft.com/office/drawing/2014/main" id="{371C68AF-74A9-390B-F2D1-08C181C4F272}"/>
              </a:ext>
            </a:extLst>
          </p:cNvPr>
          <p:cNvCxnSpPr>
            <a:cxnSpLocks/>
          </p:cNvCxnSpPr>
          <p:nvPr/>
        </p:nvCxnSpPr>
        <p:spPr>
          <a:xfrm>
            <a:off x="3452746" y="3703843"/>
            <a:ext cx="1637211" cy="0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51BFD885-F214-48A4-AF9B-10FF568FAFAB}"/>
              </a:ext>
            </a:extLst>
          </p:cNvPr>
          <p:cNvSpPr txBox="1"/>
          <p:nvPr/>
        </p:nvSpPr>
        <p:spPr>
          <a:xfrm>
            <a:off x="9266185" y="4049103"/>
            <a:ext cx="1889495" cy="58477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 dirty="0"/>
              <a:t>save</a:t>
            </a:r>
            <a:endParaRPr kumimoji="1" lang="ja-JP" altLang="en-US" sz="3200" dirty="0"/>
          </a:p>
        </p:txBody>
      </p: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7C58AC87-D7E7-41A8-93D4-5A0B3FCD9C7A}"/>
              </a:ext>
            </a:extLst>
          </p:cNvPr>
          <p:cNvCxnSpPr>
            <a:cxnSpLocks/>
          </p:cNvCxnSpPr>
          <p:nvPr/>
        </p:nvCxnSpPr>
        <p:spPr>
          <a:xfrm>
            <a:off x="3000375" y="4701556"/>
            <a:ext cx="0" cy="96581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コネクタ 25">
            <a:extLst>
              <a:ext uri="{FF2B5EF4-FFF2-40B4-BE49-F238E27FC236}">
                <a16:creationId xmlns:a16="http://schemas.microsoft.com/office/drawing/2014/main" id="{921FE5CD-3ACC-4F1E-A701-B340BC4F69B8}"/>
              </a:ext>
            </a:extLst>
          </p:cNvPr>
          <p:cNvCxnSpPr>
            <a:cxnSpLocks/>
          </p:cNvCxnSpPr>
          <p:nvPr/>
        </p:nvCxnSpPr>
        <p:spPr>
          <a:xfrm>
            <a:off x="8704913" y="4701556"/>
            <a:ext cx="0" cy="67496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コネクタ 27">
            <a:extLst>
              <a:ext uri="{FF2B5EF4-FFF2-40B4-BE49-F238E27FC236}">
                <a16:creationId xmlns:a16="http://schemas.microsoft.com/office/drawing/2014/main" id="{D8A38799-37DC-47FB-A470-D44122BBC401}"/>
              </a:ext>
            </a:extLst>
          </p:cNvPr>
          <p:cNvCxnSpPr>
            <a:cxnSpLocks/>
          </p:cNvCxnSpPr>
          <p:nvPr/>
        </p:nvCxnSpPr>
        <p:spPr>
          <a:xfrm>
            <a:off x="5575463" y="4701556"/>
            <a:ext cx="0" cy="96581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1CB6525B-63A9-4CA6-A05E-9499CBCA6BFD}"/>
              </a:ext>
            </a:extLst>
          </p:cNvPr>
          <p:cNvSpPr txBox="1"/>
          <p:nvPr/>
        </p:nvSpPr>
        <p:spPr>
          <a:xfrm>
            <a:off x="4450777" y="5764013"/>
            <a:ext cx="24715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400" dirty="0"/>
              <a:t>Feature extraction</a:t>
            </a:r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2E3809F0-7558-4FA8-88A9-DDEBA2D1AACB}"/>
              </a:ext>
            </a:extLst>
          </p:cNvPr>
          <p:cNvSpPr txBox="1"/>
          <p:nvPr/>
        </p:nvSpPr>
        <p:spPr>
          <a:xfrm>
            <a:off x="7430685" y="5467012"/>
            <a:ext cx="254845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400" dirty="0"/>
              <a:t>Feature extraction,</a:t>
            </a:r>
          </a:p>
          <a:p>
            <a:pPr algn="ctr"/>
            <a:r>
              <a:rPr kumimoji="1" lang="en-US" altLang="ja-JP" sz="2400" dirty="0"/>
              <a:t>Image</a:t>
            </a:r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8B791E5C-8FE1-479D-9D7F-3E8EE8423ACE}"/>
              </a:ext>
            </a:extLst>
          </p:cNvPr>
          <p:cNvSpPr txBox="1"/>
          <p:nvPr/>
        </p:nvSpPr>
        <p:spPr>
          <a:xfrm>
            <a:off x="2560622" y="5710430"/>
            <a:ext cx="9499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400" dirty="0"/>
              <a:t>Image</a:t>
            </a:r>
          </a:p>
        </p:txBody>
      </p:sp>
    </p:spTree>
    <p:extLst>
      <p:ext uri="{BB962C8B-B14F-4D97-AF65-F5344CB8AC3E}">
        <p14:creationId xmlns:p14="http://schemas.microsoft.com/office/powerpoint/2010/main" val="37574145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F762C07-ACE9-4175-9B01-26E78D108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Auto Encoder</a:t>
            </a:r>
            <a:r>
              <a:rPr kumimoji="1" lang="en-US" altLang="ja-JP" dirty="0"/>
              <a:t>  </a:t>
            </a:r>
            <a:r>
              <a:rPr kumimoji="1" lang="ja-JP" altLang="en-US" dirty="0"/>
              <a:t>の実験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BBEDAAB-F922-4B0A-A7F7-DF98A8A8AF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kumimoji="1" lang="ja-JP" altLang="en-US" sz="2400" dirty="0"/>
              <a:t>特徴抽出に</a:t>
            </a:r>
            <a:r>
              <a:rPr lang="ja-JP" altLang="en-US" sz="2400" dirty="0"/>
              <a:t>オートエンコーダのエンコード部分</a:t>
            </a:r>
            <a:endParaRPr lang="en-US" altLang="ja-JP" sz="2400" dirty="0"/>
          </a:p>
          <a:p>
            <a:pPr>
              <a:buFont typeface="Wingdings" panose="05000000000000000000" pitchFamily="2" charset="2"/>
              <a:buChar char="Ø"/>
            </a:pPr>
            <a:r>
              <a:rPr lang="ja-JP" altLang="en-US" sz="2400" dirty="0"/>
              <a:t>クラスタリングに</a:t>
            </a:r>
            <a:r>
              <a:rPr lang="en-US" altLang="ja-JP" sz="2400" dirty="0"/>
              <a:t>Metric Learning</a:t>
            </a:r>
            <a:r>
              <a:rPr lang="ja-JP" altLang="en-US" sz="2400" dirty="0"/>
              <a:t>の内積計算（類似度計算）部分</a:t>
            </a:r>
            <a:endParaRPr lang="en-US" altLang="ja-JP" sz="2400" dirty="0"/>
          </a:p>
          <a:p>
            <a:pPr>
              <a:buFont typeface="Wingdings" panose="05000000000000000000" pitchFamily="2" charset="2"/>
              <a:buChar char="Ø"/>
            </a:pPr>
            <a:r>
              <a:rPr lang="ja-JP" altLang="en-US" sz="2400" dirty="0"/>
              <a:t>実行例：</a:t>
            </a:r>
            <a:endParaRPr lang="en-US" altLang="ja-JP" sz="2400" dirty="0"/>
          </a:p>
          <a:p>
            <a:pPr>
              <a:buFont typeface="Wingdings" panose="05000000000000000000" pitchFamily="2" charset="2"/>
              <a:buChar char="Ø"/>
            </a:pPr>
            <a:endParaRPr lang="en-US" altLang="ja-JP" sz="2400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419170A1-6FAA-4C10-91B9-E8603ADF6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B4CE29-6554-4A3D-AFF4-5BC7E77D0C2D}" type="slidenum">
              <a:rPr kumimoji="1" lang="ja-JP" altLang="en-US" smtClean="0"/>
              <a:t>7</a:t>
            </a:fld>
            <a:endParaRPr kumimoji="1" lang="ja-JP" alt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47D2F27-4AAF-4F48-87BA-77ADDF8ECD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3175" y="3021119"/>
            <a:ext cx="6267450" cy="284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88334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98A4157-C397-475C-AC03-CC0EA1C40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画像推薦システムの実験図（</a:t>
            </a:r>
            <a:r>
              <a:rPr kumimoji="1" lang="en-US" altLang="ja-JP" dirty="0"/>
              <a:t>Linux</a:t>
            </a:r>
            <a:r>
              <a:rPr kumimoji="1" lang="ja-JP" altLang="en-US" dirty="0"/>
              <a:t>）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DA802C4E-8A62-44EB-95A8-D5780E8953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B4CE29-6554-4A3D-AFF4-5BC7E77D0C2D}" type="slidenum">
              <a:rPr kumimoji="1" lang="ja-JP" altLang="en-US" smtClean="0"/>
              <a:t>8</a:t>
            </a:fld>
            <a:endParaRPr kumimoji="1" lang="ja-JP" alt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BBC8A298-0BA3-4EB8-A217-82F3E30D4A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416" y="2856096"/>
            <a:ext cx="1765300" cy="992980"/>
          </a:xfrm>
          <a:prstGeom prst="rect">
            <a:avLst/>
          </a:prstGeom>
        </p:spPr>
      </p:pic>
      <p:sp>
        <p:nvSpPr>
          <p:cNvPr id="8" name="矢印: 右 7">
            <a:extLst>
              <a:ext uri="{FF2B5EF4-FFF2-40B4-BE49-F238E27FC236}">
                <a16:creationId xmlns:a16="http://schemas.microsoft.com/office/drawing/2014/main" id="{18F7E9DE-5683-4E8F-8373-879F24CD12A4}"/>
              </a:ext>
            </a:extLst>
          </p:cNvPr>
          <p:cNvSpPr/>
          <p:nvPr/>
        </p:nvSpPr>
        <p:spPr>
          <a:xfrm>
            <a:off x="3437465" y="2954868"/>
            <a:ext cx="787401" cy="53869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43D0F492-A30E-4BC7-BA41-351AA9D7CF53}"/>
              </a:ext>
            </a:extLst>
          </p:cNvPr>
          <p:cNvSpPr txBox="1"/>
          <p:nvPr/>
        </p:nvSpPr>
        <p:spPr>
          <a:xfrm>
            <a:off x="1174750" y="1723055"/>
            <a:ext cx="17652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800" dirty="0"/>
              <a:t>USER (website)</a:t>
            </a:r>
            <a:endParaRPr kumimoji="1" lang="ja-JP" altLang="en-US" sz="2800" dirty="0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DF0C652B-9BAB-4277-8B40-0C469D8408DC}"/>
              </a:ext>
            </a:extLst>
          </p:cNvPr>
          <p:cNvSpPr/>
          <p:nvPr/>
        </p:nvSpPr>
        <p:spPr>
          <a:xfrm>
            <a:off x="1456266" y="3706276"/>
            <a:ext cx="1371600" cy="32173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/>
              <a:t>Image</a:t>
            </a:r>
            <a:endParaRPr kumimoji="1" lang="ja-JP" altLang="en-US" sz="2400" dirty="0"/>
          </a:p>
        </p:txBody>
      </p:sp>
      <p:sp>
        <p:nvSpPr>
          <p:cNvPr id="11" name="矢印: 右 10">
            <a:extLst>
              <a:ext uri="{FF2B5EF4-FFF2-40B4-BE49-F238E27FC236}">
                <a16:creationId xmlns:a16="http://schemas.microsoft.com/office/drawing/2014/main" id="{1C21F0BC-7708-4D43-94C5-3706D2C50D1D}"/>
              </a:ext>
            </a:extLst>
          </p:cNvPr>
          <p:cNvSpPr/>
          <p:nvPr/>
        </p:nvSpPr>
        <p:spPr>
          <a:xfrm rot="10800000">
            <a:off x="3437465" y="4851293"/>
            <a:ext cx="787400" cy="53869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514E5A44-0F15-46D5-ABBE-36D37D6CBE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416" y="4471322"/>
            <a:ext cx="1765300" cy="992980"/>
          </a:xfrm>
          <a:prstGeom prst="rect">
            <a:avLst/>
          </a:prstGeom>
        </p:spPr>
      </p:pic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E09B8DD0-6497-4B46-B7D1-312F4AFB332C}"/>
              </a:ext>
            </a:extLst>
          </p:cNvPr>
          <p:cNvSpPr/>
          <p:nvPr/>
        </p:nvSpPr>
        <p:spPr>
          <a:xfrm>
            <a:off x="1259423" y="5464302"/>
            <a:ext cx="1765293" cy="55054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2000" dirty="0"/>
              <a:t>Generate</a:t>
            </a:r>
          </a:p>
          <a:p>
            <a:pPr algn="ctr"/>
            <a:r>
              <a:rPr kumimoji="1" lang="en-US" altLang="ja-JP" sz="2000" dirty="0"/>
              <a:t>image</a:t>
            </a:r>
            <a:endParaRPr kumimoji="1" lang="ja-JP" altLang="en-US" sz="2000" dirty="0"/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9EDAF5CB-603C-4CB8-AFF4-A6C35F9E1940}"/>
              </a:ext>
            </a:extLst>
          </p:cNvPr>
          <p:cNvSpPr/>
          <p:nvPr/>
        </p:nvSpPr>
        <p:spPr>
          <a:xfrm>
            <a:off x="4521200" y="2794000"/>
            <a:ext cx="6634480" cy="328322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B3EC3062-25CE-4F58-BAA9-32C95159E7A6}"/>
              </a:ext>
            </a:extLst>
          </p:cNvPr>
          <p:cNvSpPr txBox="1"/>
          <p:nvPr/>
        </p:nvSpPr>
        <p:spPr>
          <a:xfrm flipH="1">
            <a:off x="6739466" y="2084504"/>
            <a:ext cx="21979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/>
              <a:t>Flask (server)</a:t>
            </a:r>
            <a:endParaRPr kumimoji="1" lang="ja-JP" altLang="en-US" sz="2800" dirty="0"/>
          </a:p>
        </p:txBody>
      </p:sp>
      <p:sp>
        <p:nvSpPr>
          <p:cNvPr id="16" name="四角形: 角を丸くする 15">
            <a:extLst>
              <a:ext uri="{FF2B5EF4-FFF2-40B4-BE49-F238E27FC236}">
                <a16:creationId xmlns:a16="http://schemas.microsoft.com/office/drawing/2014/main" id="{CCD7878A-B840-4089-8527-83420C9B82D7}"/>
              </a:ext>
            </a:extLst>
          </p:cNvPr>
          <p:cNvSpPr/>
          <p:nvPr/>
        </p:nvSpPr>
        <p:spPr>
          <a:xfrm>
            <a:off x="7199629" y="2954868"/>
            <a:ext cx="1737785" cy="89420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Upload.html</a:t>
            </a:r>
            <a:endParaRPr kumimoji="1" lang="ja-JP" altLang="en-US" dirty="0"/>
          </a:p>
        </p:txBody>
      </p:sp>
      <p:sp>
        <p:nvSpPr>
          <p:cNvPr id="18" name="四角形: 角を丸くする 17">
            <a:extLst>
              <a:ext uri="{FF2B5EF4-FFF2-40B4-BE49-F238E27FC236}">
                <a16:creationId xmlns:a16="http://schemas.microsoft.com/office/drawing/2014/main" id="{EB6EF739-979E-4231-8F15-E8993FAF0996}"/>
              </a:ext>
            </a:extLst>
          </p:cNvPr>
          <p:cNvSpPr/>
          <p:nvPr/>
        </p:nvSpPr>
        <p:spPr>
          <a:xfrm>
            <a:off x="7199629" y="5120641"/>
            <a:ext cx="1737785" cy="89420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Uploaded.html</a:t>
            </a:r>
            <a:endParaRPr kumimoji="1" lang="ja-JP" altLang="en-US" dirty="0"/>
          </a:p>
        </p:txBody>
      </p:sp>
      <p:sp>
        <p:nvSpPr>
          <p:cNvPr id="19" name="四角形: 角を丸くする 18">
            <a:extLst>
              <a:ext uri="{FF2B5EF4-FFF2-40B4-BE49-F238E27FC236}">
                <a16:creationId xmlns:a16="http://schemas.microsoft.com/office/drawing/2014/main" id="{285B0566-38A2-4A1C-9ADE-C110F5DCB2BE}"/>
              </a:ext>
            </a:extLst>
          </p:cNvPr>
          <p:cNvSpPr/>
          <p:nvPr/>
        </p:nvSpPr>
        <p:spPr>
          <a:xfrm>
            <a:off x="4718050" y="2954868"/>
            <a:ext cx="1737785" cy="3059981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App.py</a:t>
            </a:r>
          </a:p>
          <a:p>
            <a:pPr algn="ctr"/>
            <a:r>
              <a:rPr kumimoji="1" lang="en-US" altLang="ja-JP" dirty="0"/>
              <a:t>(Flask)</a:t>
            </a:r>
            <a:endParaRPr kumimoji="1" lang="ja-JP" altLang="en-US" dirty="0"/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B998FD3A-14BB-4F30-93F2-BB368C2DC8F4}"/>
              </a:ext>
            </a:extLst>
          </p:cNvPr>
          <p:cNvSpPr txBox="1"/>
          <p:nvPr/>
        </p:nvSpPr>
        <p:spPr>
          <a:xfrm flipH="1">
            <a:off x="3620562" y="2563167"/>
            <a:ext cx="6000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dirty="0"/>
              <a:t>in</a:t>
            </a:r>
            <a:endParaRPr kumimoji="1" lang="ja-JP" altLang="en-US" sz="2400" dirty="0"/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8C9EC6A0-15E6-4465-8F7D-7416DCDBE81B}"/>
              </a:ext>
            </a:extLst>
          </p:cNvPr>
          <p:cNvSpPr txBox="1"/>
          <p:nvPr/>
        </p:nvSpPr>
        <p:spPr>
          <a:xfrm flipH="1">
            <a:off x="3516843" y="4389628"/>
            <a:ext cx="8075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dirty="0"/>
              <a:t>out</a:t>
            </a:r>
            <a:endParaRPr kumimoji="1" lang="ja-JP" altLang="en-US" sz="2400" dirty="0"/>
          </a:p>
        </p:txBody>
      </p:sp>
      <p:cxnSp>
        <p:nvCxnSpPr>
          <p:cNvPr id="25" name="直線コネクタ 24">
            <a:extLst>
              <a:ext uri="{FF2B5EF4-FFF2-40B4-BE49-F238E27FC236}">
                <a16:creationId xmlns:a16="http://schemas.microsoft.com/office/drawing/2014/main" id="{4BA9983A-6A65-4C30-A9B5-AAB2DAA22727}"/>
              </a:ext>
            </a:extLst>
          </p:cNvPr>
          <p:cNvCxnSpPr/>
          <p:nvPr/>
        </p:nvCxnSpPr>
        <p:spPr>
          <a:xfrm>
            <a:off x="6455835" y="5464302"/>
            <a:ext cx="743794" cy="0"/>
          </a:xfrm>
          <a:prstGeom prst="line">
            <a:avLst/>
          </a:prstGeom>
          <a:ln w="2857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直線コネクタ 25">
            <a:extLst>
              <a:ext uri="{FF2B5EF4-FFF2-40B4-BE49-F238E27FC236}">
                <a16:creationId xmlns:a16="http://schemas.microsoft.com/office/drawing/2014/main" id="{86D1B51B-9217-4921-BFD0-4F28C449B973}"/>
              </a:ext>
            </a:extLst>
          </p:cNvPr>
          <p:cNvCxnSpPr/>
          <p:nvPr/>
        </p:nvCxnSpPr>
        <p:spPr>
          <a:xfrm>
            <a:off x="6455835" y="3429000"/>
            <a:ext cx="743794" cy="0"/>
          </a:xfrm>
          <a:prstGeom prst="line">
            <a:avLst/>
          </a:prstGeom>
          <a:ln w="2857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7" name="四角形: 角を丸くする 26">
            <a:extLst>
              <a:ext uri="{FF2B5EF4-FFF2-40B4-BE49-F238E27FC236}">
                <a16:creationId xmlns:a16="http://schemas.microsoft.com/office/drawing/2014/main" id="{A298FDB6-3744-4DA1-A793-C3D6DA07FA52}"/>
              </a:ext>
            </a:extLst>
          </p:cNvPr>
          <p:cNvSpPr/>
          <p:nvPr/>
        </p:nvSpPr>
        <p:spPr>
          <a:xfrm>
            <a:off x="7199629" y="4036972"/>
            <a:ext cx="1737785" cy="894208"/>
          </a:xfrm>
          <a:prstGeom prst="roundRect">
            <a:avLst/>
          </a:prstGeom>
          <a:ln>
            <a:solidFill>
              <a:srgbClr val="FF0000"/>
            </a:solidFill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autoencoder.py</a:t>
            </a:r>
            <a:endParaRPr kumimoji="1" lang="ja-JP" altLang="en-US" dirty="0"/>
          </a:p>
        </p:txBody>
      </p:sp>
      <p:cxnSp>
        <p:nvCxnSpPr>
          <p:cNvPr id="28" name="直線コネクタ 27">
            <a:extLst>
              <a:ext uri="{FF2B5EF4-FFF2-40B4-BE49-F238E27FC236}">
                <a16:creationId xmlns:a16="http://schemas.microsoft.com/office/drawing/2014/main" id="{2EBF9E80-198B-457E-B8F2-7DC65D2051D2}"/>
              </a:ext>
            </a:extLst>
          </p:cNvPr>
          <p:cNvCxnSpPr/>
          <p:nvPr/>
        </p:nvCxnSpPr>
        <p:spPr>
          <a:xfrm>
            <a:off x="6455835" y="4484076"/>
            <a:ext cx="743794" cy="0"/>
          </a:xfrm>
          <a:prstGeom prst="line">
            <a:avLst/>
          </a:prstGeom>
          <a:ln w="2857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02A6629D-6129-41DD-9385-656F6A3A8D77}"/>
              </a:ext>
            </a:extLst>
          </p:cNvPr>
          <p:cNvSpPr txBox="1"/>
          <p:nvPr/>
        </p:nvSpPr>
        <p:spPr>
          <a:xfrm>
            <a:off x="9105900" y="4222466"/>
            <a:ext cx="18266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/>
              <a:t>・特徴抽出</a:t>
            </a:r>
          </a:p>
        </p:txBody>
      </p:sp>
    </p:spTree>
    <p:extLst>
      <p:ext uri="{BB962C8B-B14F-4D97-AF65-F5344CB8AC3E}">
        <p14:creationId xmlns:p14="http://schemas.microsoft.com/office/powerpoint/2010/main" val="30305581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B7DA86D-3074-4D5D-A9A1-8C5CFD6EC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クラスタリングアルゴリズムについて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029C3D2A-CB57-706F-3A79-50FC77191F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B4CE29-6554-4A3D-AFF4-5BC7E77D0C2D}" type="slidenum">
              <a:rPr kumimoji="1" lang="ja-JP" altLang="en-US" smtClean="0"/>
              <a:t>9</a:t>
            </a:fld>
            <a:endParaRPr kumimoji="1" lang="ja-JP" altLang="en-US"/>
          </a:p>
        </p:txBody>
      </p:sp>
      <p:graphicFrame>
        <p:nvGraphicFramePr>
          <p:cNvPr id="7" name="表 7">
            <a:extLst>
              <a:ext uri="{FF2B5EF4-FFF2-40B4-BE49-F238E27FC236}">
                <a16:creationId xmlns:a16="http://schemas.microsoft.com/office/drawing/2014/main" id="{B44ED23F-70D1-EEBD-1B92-5AC9695213AE}"/>
              </a:ext>
            </a:extLst>
          </p:cNvPr>
          <p:cNvGraphicFramePr>
            <a:graphicFrameLocks noGrp="1"/>
          </p:cNvGraphicFramePr>
          <p:nvPr/>
        </p:nvGraphicFramePr>
        <p:xfrm>
          <a:off x="1097279" y="1915886"/>
          <a:ext cx="10058400" cy="46633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29200">
                  <a:extLst>
                    <a:ext uri="{9D8B030D-6E8A-4147-A177-3AD203B41FA5}">
                      <a16:colId xmlns:a16="http://schemas.microsoft.com/office/drawing/2014/main" val="1483788021"/>
                    </a:ext>
                  </a:extLst>
                </a:gridCol>
                <a:gridCol w="5029200">
                  <a:extLst>
                    <a:ext uri="{9D8B030D-6E8A-4147-A177-3AD203B41FA5}">
                      <a16:colId xmlns:a16="http://schemas.microsoft.com/office/drawing/2014/main" val="622669952"/>
                    </a:ext>
                  </a:extLst>
                </a:gridCol>
              </a:tblGrid>
              <a:tr h="783846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400" dirty="0"/>
                        <a:t>階層クラスタリング</a:t>
                      </a:r>
                      <a:endParaRPr kumimoji="1" lang="en-US" altLang="ja-JP" sz="2400" dirty="0"/>
                    </a:p>
                    <a:p>
                      <a:pPr algn="ctr"/>
                      <a:r>
                        <a:rPr kumimoji="1" lang="ja-JP" altLang="en-US" sz="1800" dirty="0"/>
                        <a:t>（下図：</a:t>
                      </a:r>
                      <a:r>
                        <a:rPr kumimoji="1" lang="en-US" altLang="ja-JP" sz="1800" dirty="0"/>
                        <a:t>Scikit-learn</a:t>
                      </a:r>
                      <a:r>
                        <a:rPr kumimoji="1" lang="ja-JP" altLang="en-US" sz="1800" dirty="0"/>
                        <a:t>で実施したアヤメの分類）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400" dirty="0"/>
                        <a:t>非階層クラスタリング（</a:t>
                      </a:r>
                      <a:r>
                        <a:rPr kumimoji="1" lang="ja-JP" altLang="en-US" sz="2400" dirty="0">
                          <a:solidFill>
                            <a:srgbClr val="FFC000"/>
                          </a:solidFill>
                        </a:rPr>
                        <a:t>本研究</a:t>
                      </a:r>
                      <a:r>
                        <a:rPr kumimoji="1" lang="ja-JP" altLang="en-US" sz="2400" dirty="0"/>
                        <a:t>）</a:t>
                      </a:r>
                      <a:endParaRPr kumimoji="1" lang="en-US" altLang="ja-JP" sz="2400" dirty="0"/>
                    </a:p>
                    <a:p>
                      <a:pPr algn="ctr"/>
                      <a:r>
                        <a:rPr kumimoji="1" lang="ja-JP" altLang="en-US" sz="2000" dirty="0"/>
                        <a:t>（下図：</a:t>
                      </a:r>
                      <a:r>
                        <a:rPr kumimoji="1" lang="en-US" altLang="ja-JP" sz="2000" dirty="0"/>
                        <a:t>K-means</a:t>
                      </a:r>
                      <a:r>
                        <a:rPr kumimoji="1" lang="ja-JP" altLang="en-US" sz="2000" dirty="0"/>
                        <a:t>クラスタリングによる分類）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12479697"/>
                  </a:ext>
                </a:extLst>
              </a:tr>
              <a:tr h="3596565"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花弁の長さを主成分としたクラスタリング</a:t>
                      </a:r>
                      <a:endParaRPr kumimoji="1" lang="en-US" altLang="ja-JP" dirty="0"/>
                    </a:p>
                    <a:p>
                      <a:r>
                        <a:rPr kumimoji="1" lang="ja-JP" altLang="en-US" dirty="0"/>
                        <a:t>左：</a:t>
                      </a:r>
                      <a:r>
                        <a:rPr kumimoji="1" lang="en-US" altLang="ja-JP" dirty="0"/>
                        <a:t>K=3</a:t>
                      </a:r>
                    </a:p>
                    <a:p>
                      <a:r>
                        <a:rPr kumimoji="1" lang="ja-JP" altLang="en-US" dirty="0"/>
                        <a:t>右：</a:t>
                      </a:r>
                      <a:r>
                        <a:rPr kumimoji="1" lang="en-US" altLang="ja-JP" dirty="0"/>
                        <a:t>K=5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2125641"/>
                  </a:ext>
                </a:extLst>
              </a:tr>
            </a:tbl>
          </a:graphicData>
        </a:graphic>
      </p:graphicFrame>
      <p:pic>
        <p:nvPicPr>
          <p:cNvPr id="11" name="図 10">
            <a:extLst>
              <a:ext uri="{FF2B5EF4-FFF2-40B4-BE49-F238E27FC236}">
                <a16:creationId xmlns:a16="http://schemas.microsoft.com/office/drawing/2014/main" id="{2D3FE9AA-2073-A5A7-D018-85DB42FB73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5350" y="2814758"/>
            <a:ext cx="3868135" cy="3320537"/>
          </a:xfrm>
          <a:prstGeom prst="rect">
            <a:avLst/>
          </a:prstGeom>
        </p:spPr>
      </p:pic>
      <p:pic>
        <p:nvPicPr>
          <p:cNvPr id="18" name="図 17">
            <a:extLst>
              <a:ext uri="{FF2B5EF4-FFF2-40B4-BE49-F238E27FC236}">
                <a16:creationId xmlns:a16="http://schemas.microsoft.com/office/drawing/2014/main" id="{3F6170AD-8033-B8E8-9F00-C83E989165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8308" y="3808707"/>
            <a:ext cx="2314681" cy="2063273"/>
          </a:xfrm>
          <a:prstGeom prst="rect">
            <a:avLst/>
          </a:prstGeom>
        </p:spPr>
      </p:pic>
      <p:pic>
        <p:nvPicPr>
          <p:cNvPr id="20" name="図 19">
            <a:extLst>
              <a:ext uri="{FF2B5EF4-FFF2-40B4-BE49-F238E27FC236}">
                <a16:creationId xmlns:a16="http://schemas.microsoft.com/office/drawing/2014/main" id="{ABB52BAE-624B-84F0-462F-3D71F1882B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01993" y="3808707"/>
            <a:ext cx="2314682" cy="2085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4884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</TotalTime>
  <Words>604</Words>
  <Application>Microsoft Office PowerPoint</Application>
  <PresentationFormat>ワイド画面</PresentationFormat>
  <Paragraphs>208</Paragraphs>
  <Slides>13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13</vt:i4>
      </vt:variant>
    </vt:vector>
  </HeadingPairs>
  <TitlesOfParts>
    <vt:vector size="18" baseType="lpstr">
      <vt:lpstr>游ゴシック</vt:lpstr>
      <vt:lpstr>游ゴシック Light</vt:lpstr>
      <vt:lpstr>Arial</vt:lpstr>
      <vt:lpstr>Wingdings</vt:lpstr>
      <vt:lpstr>Office テーマ</vt:lpstr>
      <vt:lpstr>PPTの図 （卒研内容からの流用）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提案手法：深層学習による特徴抽出</vt:lpstr>
      <vt:lpstr>Auto Encoder  の実験</vt:lpstr>
      <vt:lpstr>画像推薦システムの実験図（Linux）</vt:lpstr>
      <vt:lpstr>クラスタリングアルゴリズムについて</vt:lpstr>
      <vt:lpstr>関連研究：Deep clustering</vt:lpstr>
      <vt:lpstr>現時点で考えている画像分析手法</vt:lpstr>
      <vt:lpstr>問題背景：テキストベースでの検索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PPTの図 （卒研内容からの流用）</dc:title>
  <dc:creator>s2021065 Yukito Seo</dc:creator>
  <cp:lastModifiedBy>s2021065 Yukito Seo</cp:lastModifiedBy>
  <cp:revision>3</cp:revision>
  <dcterms:created xsi:type="dcterms:W3CDTF">2023-08-03T23:54:11Z</dcterms:created>
  <dcterms:modified xsi:type="dcterms:W3CDTF">2023-08-06T22:41:04Z</dcterms:modified>
</cp:coreProperties>
</file>